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sldIdLst>
    <p:sldId id="256" r:id="rId2"/>
    <p:sldId id="257" r:id="rId3"/>
    <p:sldId id="258" r:id="rId4"/>
    <p:sldId id="259" r:id="rId5"/>
    <p:sldId id="260" r:id="rId6"/>
    <p:sldId id="282" r:id="rId7"/>
    <p:sldId id="289" r:id="rId8"/>
    <p:sldId id="262" r:id="rId9"/>
    <p:sldId id="263" r:id="rId10"/>
    <p:sldId id="271" r:id="rId11"/>
    <p:sldId id="265" r:id="rId12"/>
    <p:sldId id="279" r:id="rId13"/>
    <p:sldId id="267" r:id="rId14"/>
    <p:sldId id="275" r:id="rId15"/>
    <p:sldId id="274" r:id="rId16"/>
    <p:sldId id="273" r:id="rId17"/>
    <p:sldId id="278" r:id="rId18"/>
    <p:sldId id="269" r:id="rId19"/>
    <p:sldId id="270" r:id="rId20"/>
    <p:sldId id="277" r:id="rId21"/>
    <p:sldId id="280" r:id="rId22"/>
    <p:sldId id="281" r:id="rId23"/>
    <p:sldId id="283" r:id="rId24"/>
    <p:sldId id="284" r:id="rId25"/>
    <p:sldId id="285" r:id="rId26"/>
    <p:sldId id="286" r:id="rId27"/>
    <p:sldId id="287" r:id="rId28"/>
    <p:sldId id="288"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94660"/>
  </p:normalViewPr>
  <p:slideViewPr>
    <p:cSldViewPr snapToGrid="0">
      <p:cViewPr varScale="1">
        <p:scale>
          <a:sx n="45" d="100"/>
          <a:sy n="45" d="100"/>
        </p:scale>
        <p:origin x="9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A5DC70-93D5-4F6D-9DFE-9FE7E639CC2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A117-DFFF-4D66-83C6-38163FB254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37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5DC70-93D5-4F6D-9DFE-9FE7E639CC2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230840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5DC70-93D5-4F6D-9DFE-9FE7E639CC2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142043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5DC70-93D5-4F6D-9DFE-9FE7E639CC2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138578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5DC70-93D5-4F6D-9DFE-9FE7E639CC2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A117-DFFF-4D66-83C6-38163FB254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2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5DC70-93D5-4F6D-9DFE-9FE7E639CC2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72373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A5DC70-93D5-4F6D-9DFE-9FE7E639CC21}"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392115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A5DC70-93D5-4F6D-9DFE-9FE7E639CC21}"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222727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A5DC70-93D5-4F6D-9DFE-9FE7E639CC21}" type="datetimeFigureOut">
              <a:rPr lang="en-US" smtClean="0"/>
              <a:t>1/23/2021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260185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A5DC70-93D5-4F6D-9DFE-9FE7E639CC21}" type="datetimeFigureOut">
              <a:rPr lang="en-US" smtClean="0"/>
              <a:t>1/23/2021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08A117-DFFF-4D66-83C6-38163FB254DA}" type="slidenum">
              <a:rPr lang="en-US" smtClean="0"/>
              <a:t>‹#›</a:t>
            </a:fld>
            <a:endParaRPr lang="en-US"/>
          </a:p>
        </p:txBody>
      </p:sp>
    </p:spTree>
    <p:extLst>
      <p:ext uri="{BB962C8B-B14F-4D97-AF65-F5344CB8AC3E}">
        <p14:creationId xmlns:p14="http://schemas.microsoft.com/office/powerpoint/2010/main" val="397333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A5DC70-93D5-4F6D-9DFE-9FE7E639CC2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A117-DFFF-4D66-83C6-38163FB254DA}" type="slidenum">
              <a:rPr lang="en-US" smtClean="0"/>
              <a:t>‹#›</a:t>
            </a:fld>
            <a:endParaRPr lang="en-US"/>
          </a:p>
        </p:txBody>
      </p:sp>
    </p:spTree>
    <p:extLst>
      <p:ext uri="{BB962C8B-B14F-4D97-AF65-F5344CB8AC3E}">
        <p14:creationId xmlns:p14="http://schemas.microsoft.com/office/powerpoint/2010/main" val="251265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A5DC70-93D5-4F6D-9DFE-9FE7E639CC21}" type="datetimeFigureOut">
              <a:rPr lang="en-US" smtClean="0"/>
              <a:t>1/23/2021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C08A117-DFFF-4D66-83C6-38163FB254D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4235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swim.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gswim.org/" TargetMode="External"/><Relationship Id="rId2" Type="http://schemas.openxmlformats.org/officeDocument/2006/relationships/hyperlink" Target="mailto:gswim02@gmail.com" TargetMode="Externa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2" y="292608"/>
            <a:ext cx="11887200" cy="3206496"/>
          </a:xfrm>
        </p:spPr>
        <p:txBody>
          <a:bodyPr>
            <a:normAutofit fontScale="90000"/>
          </a:bodyPr>
          <a:lstStyle/>
          <a:p>
            <a:r>
              <a:rPr lang="en-GB" sz="4000" b="1" dirty="0"/>
              <a:t>GROOMING A SUCCESSFUL WOMAN WITH INTELLECTUAL MIND  			STRUCTURE AND SUCCESS STORY</a:t>
            </a:r>
            <a:br>
              <a:rPr lang="en-GB" sz="4000" b="1" dirty="0"/>
            </a:br>
            <a:br>
              <a:rPr lang="en-GB" sz="4000" b="1" dirty="0"/>
            </a:br>
            <a:r>
              <a:rPr lang="en-GB" sz="4000" b="1" dirty="0"/>
              <a:t>								</a:t>
            </a:r>
            <a:r>
              <a:rPr lang="en-GB" sz="2700" b="1" dirty="0"/>
              <a:t>PO Box 33039</a:t>
            </a:r>
            <a:br>
              <a:rPr lang="en-GB" sz="2700" b="1" dirty="0"/>
            </a:br>
            <a:r>
              <a:rPr lang="en-GB" sz="2700" b="1" dirty="0"/>
              <a:t>								Kampala, Uganda</a:t>
            </a:r>
            <a:br>
              <a:rPr lang="en-GB" sz="2700" b="1" dirty="0"/>
            </a:br>
            <a:r>
              <a:rPr lang="en-GB" sz="2700" b="1" dirty="0"/>
              <a:t>								</a:t>
            </a:r>
            <a:r>
              <a:rPr lang="en-GB" sz="2700" b="1" dirty="0">
                <a:hlinkClick r:id="rId2"/>
              </a:rPr>
              <a:t>www.gswim.org</a:t>
            </a:r>
            <a:br>
              <a:rPr lang="en-GB" sz="2700" b="1" dirty="0"/>
            </a:br>
            <a:r>
              <a:rPr lang="en-GB" sz="2700" b="1" dirty="0"/>
              <a:t>								gswim02@gmail.com</a:t>
            </a:r>
            <a:br>
              <a:rPr lang="en-GB" sz="2700" b="1" dirty="0"/>
            </a:br>
            <a:endParaRPr lang="en-US" sz="2700" b="1" dirty="0"/>
          </a:p>
        </p:txBody>
      </p:sp>
      <p:sp>
        <p:nvSpPr>
          <p:cNvPr id="3" name="Subtitle 2"/>
          <p:cNvSpPr>
            <a:spLocks noGrp="1"/>
          </p:cNvSpPr>
          <p:nvPr>
            <p:ph type="subTitle" idx="1"/>
          </p:nvPr>
        </p:nvSpPr>
        <p:spPr>
          <a:xfrm>
            <a:off x="134112" y="4218432"/>
            <a:ext cx="11887200" cy="2535936"/>
          </a:xfrm>
        </p:spPr>
        <p:txBody>
          <a:bodyPr>
            <a:noAutofit/>
          </a:bodyPr>
          <a:lstStyle/>
          <a:p>
            <a:r>
              <a:rPr lang="en-GB" sz="2800" b="1" dirty="0"/>
              <a:t> by</a:t>
            </a:r>
          </a:p>
          <a:p>
            <a:r>
              <a:rPr lang="en-GB" sz="2800" b="1" dirty="0" err="1"/>
              <a:t>Nantume</a:t>
            </a:r>
            <a:r>
              <a:rPr lang="en-GB" sz="2800" b="1" dirty="0"/>
              <a:t> Lilian </a:t>
            </a:r>
            <a:r>
              <a:rPr lang="en-GB" sz="2800" b="1" dirty="0" err="1"/>
              <a:t>Mubiru</a:t>
            </a:r>
            <a:endParaRPr lang="en-US" sz="2800" b="1" dirty="0"/>
          </a:p>
          <a:p>
            <a:r>
              <a:rPr lang="en-GB" sz="2800" b="1" dirty="0"/>
              <a:t>Managing director</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95856"/>
            <a:ext cx="1755648" cy="1816608"/>
          </a:xfrm>
          <a:prstGeom prst="rect">
            <a:avLst/>
          </a:prstGeom>
        </p:spPr>
      </p:pic>
    </p:spTree>
    <p:extLst>
      <p:ext uri="{BB962C8B-B14F-4D97-AF65-F5344CB8AC3E}">
        <p14:creationId xmlns:p14="http://schemas.microsoft.com/office/powerpoint/2010/main" val="214021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36" y="170689"/>
            <a:ext cx="11960352" cy="1255775"/>
          </a:xfrm>
        </p:spPr>
        <p:txBody>
          <a:bodyPr>
            <a:normAutofit/>
          </a:bodyPr>
          <a:lstStyle/>
          <a:p>
            <a:r>
              <a:rPr lang="en-GB" sz="3600" dirty="0"/>
              <a:t>         </a:t>
            </a:r>
            <a:r>
              <a:rPr lang="en-GB" sz="3200" b="1" dirty="0"/>
              <a:t>GSWIM’s launch as a women empowerment drive:</a:t>
            </a:r>
            <a:endParaRPr lang="en-US" sz="3200" b="1" dirty="0"/>
          </a:p>
        </p:txBody>
      </p:sp>
      <p:sp>
        <p:nvSpPr>
          <p:cNvPr id="5" name="Text Placeholder 4"/>
          <p:cNvSpPr>
            <a:spLocks noGrp="1"/>
          </p:cNvSpPr>
          <p:nvPr>
            <p:ph type="body" idx="1"/>
          </p:nvPr>
        </p:nvSpPr>
        <p:spPr>
          <a:xfrm>
            <a:off x="268225" y="1804415"/>
            <a:ext cx="5571584" cy="963167"/>
          </a:xfrm>
        </p:spPr>
        <p:txBody>
          <a:bodyPr>
            <a:noAutofit/>
          </a:bodyPr>
          <a:lstStyle/>
          <a:p>
            <a:r>
              <a:rPr lang="en-GB" dirty="0"/>
              <a:t>1</a:t>
            </a:r>
            <a:r>
              <a:rPr lang="en-GB" baseline="30000" dirty="0"/>
              <a:t>st</a:t>
            </a:r>
            <a:r>
              <a:rPr lang="en-GB" dirty="0"/>
              <a:t> day of </a:t>
            </a:r>
            <a:r>
              <a:rPr lang="en-GB" dirty="0" err="1"/>
              <a:t>gswim</a:t>
            </a:r>
            <a:r>
              <a:rPr lang="en-GB" dirty="0"/>
              <a:t> at </a:t>
            </a:r>
            <a:r>
              <a:rPr lang="en-GB" dirty="0" err="1"/>
              <a:t>jokas</a:t>
            </a:r>
            <a:r>
              <a:rPr lang="en-GB" dirty="0"/>
              <a:t> hotel </a:t>
            </a:r>
            <a:r>
              <a:rPr lang="en-GB" dirty="0" err="1"/>
              <a:t>bweyogere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0787" y="2924288"/>
            <a:ext cx="4938712" cy="2778025"/>
          </a:xfrm>
        </p:spPr>
      </p:pic>
      <p:sp>
        <p:nvSpPr>
          <p:cNvPr id="7" name="Text Placeholder 6"/>
          <p:cNvSpPr>
            <a:spLocks noGrp="1"/>
          </p:cNvSpPr>
          <p:nvPr>
            <p:ph type="body" sz="quarter" idx="3"/>
          </p:nvPr>
        </p:nvSpPr>
        <p:spPr>
          <a:xfrm>
            <a:off x="6096000" y="1804416"/>
            <a:ext cx="5961888" cy="963167"/>
          </a:xfrm>
        </p:spPr>
        <p:txBody>
          <a:bodyPr>
            <a:noAutofit/>
          </a:bodyPr>
          <a:lstStyle/>
          <a:p>
            <a:r>
              <a:rPr lang="en-GB" dirty="0"/>
              <a:t>Second GSWIM meeting on changing  women’s mind set towards growth</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766052" y="2924288"/>
            <a:ext cx="4036060" cy="3408121"/>
          </a:xfrm>
        </p:spPr>
      </p:pic>
      <p:pic>
        <p:nvPicPr>
          <p:cNvPr id="8"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87" y="2924288"/>
            <a:ext cx="4938712" cy="2778025"/>
          </a:xfrm>
          <a:prstGeom prst="rect">
            <a:avLst/>
          </a:prstGeom>
        </p:spPr>
      </p:pic>
    </p:spTree>
    <p:extLst>
      <p:ext uri="{BB962C8B-B14F-4D97-AF65-F5344CB8AC3E}">
        <p14:creationId xmlns:p14="http://schemas.microsoft.com/office/powerpoint/2010/main" val="399924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60962"/>
            <a:ext cx="12009120" cy="1219198"/>
          </a:xfrm>
        </p:spPr>
        <p:txBody>
          <a:bodyPr>
            <a:normAutofit/>
          </a:bodyPr>
          <a:lstStyle/>
          <a:p>
            <a:r>
              <a:rPr lang="en-GB" sz="3200" b="1" dirty="0"/>
              <a:t>            First GSWIM Project from WIPO/SIDA &amp; PRV</a:t>
            </a:r>
            <a:endParaRPr lang="en-US" sz="3200" b="1" dirty="0"/>
          </a:p>
        </p:txBody>
      </p:sp>
      <p:sp>
        <p:nvSpPr>
          <p:cNvPr id="3" name="Text Placeholder 2"/>
          <p:cNvSpPr>
            <a:spLocks noGrp="1"/>
          </p:cNvSpPr>
          <p:nvPr>
            <p:ph type="body" idx="1"/>
          </p:nvPr>
        </p:nvSpPr>
        <p:spPr>
          <a:xfrm>
            <a:off x="97537" y="1840992"/>
            <a:ext cx="5693664" cy="938784"/>
          </a:xfrm>
        </p:spPr>
        <p:txBody>
          <a:bodyPr>
            <a:noAutofit/>
          </a:bodyPr>
          <a:lstStyle/>
          <a:p>
            <a:r>
              <a:rPr lang="en-GB" dirty="0"/>
              <a:t>Some of the Project commentators and supervisors from WIPO, SIDA and PRV</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232" y="2882950"/>
            <a:ext cx="4938712" cy="2778025"/>
          </a:xfrm>
        </p:spPr>
      </p:pic>
      <p:sp>
        <p:nvSpPr>
          <p:cNvPr id="5" name="Text Placeholder 4"/>
          <p:cNvSpPr>
            <a:spLocks noGrp="1"/>
          </p:cNvSpPr>
          <p:nvPr>
            <p:ph type="body" sz="quarter" idx="3"/>
          </p:nvPr>
        </p:nvSpPr>
        <p:spPr>
          <a:xfrm>
            <a:off x="6156960" y="1840992"/>
            <a:ext cx="5949696" cy="741870"/>
          </a:xfrm>
        </p:spPr>
        <p:txBody>
          <a:bodyPr>
            <a:noAutofit/>
          </a:bodyPr>
          <a:lstStyle/>
          <a:p>
            <a:r>
              <a:rPr lang="en-GB" dirty="0"/>
              <a:t>One of the project activity of growing women using Intellectual Property knowledge: Field visit to Provide equip offices</a:t>
            </a:r>
            <a:endParaRPr lang="en-US" dirty="0"/>
          </a:p>
        </p:txBody>
      </p:sp>
      <p:pic>
        <p:nvPicPr>
          <p:cNvPr id="10" name="Content Placeholder 4" descr="C:\Users\user\Desktop\second report photos\51579840_667724453655689_4539505970576883712_n.jp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6971115" y="2682240"/>
            <a:ext cx="4504266" cy="3378200"/>
          </a:xfrm>
          <a:prstGeom prst="rect">
            <a:avLst/>
          </a:prstGeom>
          <a:noFill/>
          <a:ln>
            <a:noFill/>
          </a:ln>
        </p:spPr>
      </p:pic>
    </p:spTree>
    <p:extLst>
      <p:ext uri="{BB962C8B-B14F-4D97-AF65-F5344CB8AC3E}">
        <p14:creationId xmlns:p14="http://schemas.microsoft.com/office/powerpoint/2010/main" val="337491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2192"/>
            <a:ext cx="12338304" cy="1365503"/>
          </a:xfrm>
        </p:spPr>
        <p:txBody>
          <a:bodyPr>
            <a:noAutofit/>
          </a:bodyPr>
          <a:lstStyle/>
          <a:p>
            <a:r>
              <a:rPr lang="en-GB" sz="3200" b="1" dirty="0"/>
              <a:t>GSWIM/PRV/SIDA &amp; WIPO project on using Intellectual Property as a tool for growth and development to women in Uganda.</a:t>
            </a:r>
            <a:endParaRPr lang="en-US" sz="3200" dirty="0"/>
          </a:p>
        </p:txBody>
      </p:sp>
      <p:sp>
        <p:nvSpPr>
          <p:cNvPr id="3" name="Text Placeholder 2"/>
          <p:cNvSpPr>
            <a:spLocks noGrp="1"/>
          </p:cNvSpPr>
          <p:nvPr>
            <p:ph type="body" idx="1"/>
          </p:nvPr>
        </p:nvSpPr>
        <p:spPr>
          <a:xfrm>
            <a:off x="134112" y="1926336"/>
            <a:ext cx="5863463" cy="1060704"/>
          </a:xfrm>
        </p:spPr>
        <p:txBody>
          <a:bodyPr>
            <a:normAutofit/>
          </a:bodyPr>
          <a:lstStyle/>
          <a:p>
            <a:r>
              <a:rPr lang="en-GB" dirty="0"/>
              <a:t>GSWIM PRV/SIDA &amp; WIPO Training </a:t>
            </a:r>
            <a:endParaRPr lang="en-US" dirty="0"/>
          </a:p>
          <a:p>
            <a:endParaRPr lang="en-US" dirty="0"/>
          </a:p>
        </p:txBody>
      </p:sp>
      <p:pic>
        <p:nvPicPr>
          <p:cNvPr id="7"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070" y="2505075"/>
            <a:ext cx="4912784" cy="3684588"/>
          </a:xfrm>
        </p:spPr>
      </p:pic>
      <p:sp>
        <p:nvSpPr>
          <p:cNvPr id="5" name="Text Placeholder 4"/>
          <p:cNvSpPr>
            <a:spLocks noGrp="1"/>
          </p:cNvSpPr>
          <p:nvPr>
            <p:ph type="body" sz="quarter" idx="3"/>
          </p:nvPr>
        </p:nvSpPr>
        <p:spPr>
          <a:xfrm>
            <a:off x="6172200" y="1792223"/>
            <a:ext cx="5183188" cy="1194817"/>
          </a:xfrm>
        </p:spPr>
        <p:txBody>
          <a:bodyPr>
            <a:normAutofit/>
          </a:bodyPr>
          <a:lstStyle/>
          <a:p>
            <a:r>
              <a:rPr lang="en-GB" dirty="0"/>
              <a:t>Some of the Project participants at UPRS Offices</a:t>
            </a:r>
            <a:endParaRPr lang="en-US" dirty="0"/>
          </a:p>
          <a:p>
            <a:endParaRPr lang="en-US" dirty="0"/>
          </a:p>
        </p:txBody>
      </p:sp>
      <p:pic>
        <p:nvPicPr>
          <p:cNvPr id="8"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18238" y="2623683"/>
            <a:ext cx="4937125" cy="3296559"/>
          </a:xfrm>
        </p:spPr>
      </p:pic>
    </p:spTree>
    <p:extLst>
      <p:ext uri="{BB962C8B-B14F-4D97-AF65-F5344CB8AC3E}">
        <p14:creationId xmlns:p14="http://schemas.microsoft.com/office/powerpoint/2010/main" val="131109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112" y="121920"/>
            <a:ext cx="11923776" cy="1152974"/>
          </a:xfrm>
        </p:spPr>
        <p:txBody>
          <a:bodyPr>
            <a:normAutofit/>
          </a:bodyPr>
          <a:lstStyle/>
          <a:p>
            <a:r>
              <a:rPr lang="en-GB" sz="3200" b="1" dirty="0"/>
              <a:t>Other GSWIM empowerment activities &amp; learning opportunities about being creative and innovative to women:</a:t>
            </a:r>
            <a:endParaRPr lang="en-US" sz="3200" b="1" dirty="0"/>
          </a:p>
        </p:txBody>
      </p:sp>
      <p:sp>
        <p:nvSpPr>
          <p:cNvPr id="8" name="Text Placeholder 7"/>
          <p:cNvSpPr>
            <a:spLocks noGrp="1"/>
          </p:cNvSpPr>
          <p:nvPr>
            <p:ph type="body" idx="1"/>
          </p:nvPr>
        </p:nvSpPr>
        <p:spPr>
          <a:xfrm>
            <a:off x="134112" y="1828800"/>
            <a:ext cx="5863463" cy="950976"/>
          </a:xfrm>
        </p:spPr>
        <p:txBody>
          <a:bodyPr>
            <a:noAutofit/>
          </a:bodyPr>
          <a:lstStyle/>
          <a:p>
            <a:r>
              <a:rPr lang="en-GB" dirty="0"/>
              <a:t>GSWIM Trainings ON being creative and innovative for growth &amp; development</a:t>
            </a:r>
            <a:endParaRPr lang="en-US" dirty="0"/>
          </a:p>
        </p:txBody>
      </p:sp>
      <p:pic>
        <p:nvPicPr>
          <p:cNvPr id="9" name="Content Placeholder 4" descr="Image may contain: 2 people, people sitting, table and indoo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77001" y="3114598"/>
            <a:ext cx="4938712" cy="2778025"/>
          </a:xfrm>
          <a:prstGeom prst="rect">
            <a:avLst/>
          </a:prstGeom>
          <a:noFill/>
          <a:ln>
            <a:noFill/>
          </a:ln>
        </p:spPr>
      </p:pic>
      <p:sp>
        <p:nvSpPr>
          <p:cNvPr id="10" name="Text Placeholder 9"/>
          <p:cNvSpPr>
            <a:spLocks noGrp="1"/>
          </p:cNvSpPr>
          <p:nvPr>
            <p:ph type="body" sz="quarter" idx="3"/>
          </p:nvPr>
        </p:nvSpPr>
        <p:spPr>
          <a:xfrm>
            <a:off x="5997575" y="1828800"/>
            <a:ext cx="6060313" cy="1054150"/>
          </a:xfrm>
        </p:spPr>
        <p:txBody>
          <a:bodyPr>
            <a:noAutofit/>
          </a:bodyPr>
          <a:lstStyle/>
          <a:p>
            <a:r>
              <a:rPr lang="en-GB" dirty="0"/>
              <a:t>Online courses on Intellectual Property for knowledge acquisition to women</a:t>
            </a:r>
            <a:endParaRPr lang="en-US" dirty="0"/>
          </a:p>
        </p:txBody>
      </p:sp>
      <p:pic>
        <p:nvPicPr>
          <p:cNvPr id="13" name="Content Placeholder 3" descr="C:\Users\user\Desktop\second report photos\LSQ_20190406_174003731.jp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6193854" y="3115671"/>
            <a:ext cx="4937125" cy="2775877"/>
          </a:xfrm>
          <a:prstGeom prst="rect">
            <a:avLst/>
          </a:prstGeom>
          <a:noFill/>
          <a:ln>
            <a:noFill/>
          </a:ln>
        </p:spPr>
      </p:pic>
    </p:spTree>
    <p:extLst>
      <p:ext uri="{BB962C8B-B14F-4D97-AF65-F5344CB8AC3E}">
        <p14:creationId xmlns:p14="http://schemas.microsoft.com/office/powerpoint/2010/main" val="410477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70689"/>
            <a:ext cx="11801856" cy="1024127"/>
          </a:xfrm>
        </p:spPr>
        <p:txBody>
          <a:bodyPr>
            <a:normAutofit/>
          </a:bodyPr>
          <a:lstStyle/>
          <a:p>
            <a:r>
              <a:rPr lang="en-GB" sz="3200" b="1" dirty="0"/>
              <a:t>          Other GSWIM training activities and investment club for women:</a:t>
            </a:r>
            <a:endParaRPr lang="en-US" sz="3200" b="1" dirty="0"/>
          </a:p>
        </p:txBody>
      </p:sp>
      <p:sp>
        <p:nvSpPr>
          <p:cNvPr id="3" name="Text Placeholder 2"/>
          <p:cNvSpPr>
            <a:spLocks noGrp="1"/>
          </p:cNvSpPr>
          <p:nvPr>
            <p:ph type="body" idx="1"/>
          </p:nvPr>
        </p:nvSpPr>
        <p:spPr>
          <a:xfrm>
            <a:off x="219456" y="1804415"/>
            <a:ext cx="5952744" cy="1079677"/>
          </a:xfrm>
        </p:spPr>
        <p:txBody>
          <a:bodyPr>
            <a:noAutofit/>
          </a:bodyPr>
          <a:lstStyle/>
          <a:p>
            <a:r>
              <a:rPr lang="en-GB" dirty="0"/>
              <a:t>Training activity on thinking big when investing and starting with what you have to grow big</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9456" y="2884093"/>
            <a:ext cx="4938712" cy="2775739"/>
          </a:xfrm>
        </p:spPr>
      </p:pic>
      <p:sp>
        <p:nvSpPr>
          <p:cNvPr id="5" name="Text Placeholder 4"/>
          <p:cNvSpPr>
            <a:spLocks noGrp="1"/>
          </p:cNvSpPr>
          <p:nvPr>
            <p:ph type="body" sz="quarter" idx="3"/>
          </p:nvPr>
        </p:nvSpPr>
        <p:spPr>
          <a:xfrm>
            <a:off x="6172200" y="1804413"/>
            <a:ext cx="5849112" cy="646179"/>
          </a:xfrm>
        </p:spPr>
        <p:txBody>
          <a:bodyPr>
            <a:normAutofit/>
          </a:bodyPr>
          <a:lstStyle/>
          <a:p>
            <a:r>
              <a:rPr lang="en-GB" dirty="0"/>
              <a:t>GSWIM Women investment club: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4939" y="2741359"/>
            <a:ext cx="4504266" cy="3378200"/>
          </a:xfrm>
        </p:spPr>
      </p:pic>
    </p:spTree>
    <p:extLst>
      <p:ext uri="{BB962C8B-B14F-4D97-AF65-F5344CB8AC3E}">
        <p14:creationId xmlns:p14="http://schemas.microsoft.com/office/powerpoint/2010/main" val="60897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09729"/>
            <a:ext cx="11923776" cy="1395600"/>
          </a:xfrm>
        </p:spPr>
        <p:txBody>
          <a:bodyPr>
            <a:noAutofit/>
          </a:bodyPr>
          <a:lstStyle/>
          <a:p>
            <a:r>
              <a:rPr lang="en-GB" sz="3200" b="1" dirty="0"/>
              <a:t>GSWIM collaboration with other women foundations in empowering women with the Intellectual Property knowledge to improve on their well being through creativity:</a:t>
            </a:r>
            <a:endParaRPr lang="en-US" sz="3200" b="1" dirty="0"/>
          </a:p>
        </p:txBody>
      </p:sp>
      <p:sp>
        <p:nvSpPr>
          <p:cNvPr id="3" name="Text Placeholder 2"/>
          <p:cNvSpPr>
            <a:spLocks noGrp="1"/>
          </p:cNvSpPr>
          <p:nvPr>
            <p:ph type="body" idx="1"/>
          </p:nvPr>
        </p:nvSpPr>
        <p:spPr>
          <a:xfrm>
            <a:off x="121920" y="1816608"/>
            <a:ext cx="5875655" cy="688466"/>
          </a:xfrm>
        </p:spPr>
        <p:txBody>
          <a:bodyPr>
            <a:noAutofit/>
          </a:bodyPr>
          <a:lstStyle/>
          <a:p>
            <a:r>
              <a:rPr lang="en-GB" dirty="0"/>
              <a:t>Collaboration with the Guardian Angel Foundation for young mothers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3301" y="2582863"/>
            <a:ext cx="4502995" cy="3378200"/>
          </a:xfrm>
        </p:spPr>
      </p:pic>
      <p:sp>
        <p:nvSpPr>
          <p:cNvPr id="5" name="Text Placeholder 4"/>
          <p:cNvSpPr>
            <a:spLocks noGrp="1"/>
          </p:cNvSpPr>
          <p:nvPr>
            <p:ph type="body" sz="quarter" idx="3"/>
          </p:nvPr>
        </p:nvSpPr>
        <p:spPr>
          <a:xfrm>
            <a:off x="6172200" y="1865375"/>
            <a:ext cx="5873496" cy="639699"/>
          </a:xfrm>
        </p:spPr>
        <p:txBody>
          <a:bodyPr>
            <a:noAutofit/>
          </a:bodyPr>
          <a:lstStyle/>
          <a:p>
            <a:r>
              <a:rPr lang="en-GB" dirty="0"/>
              <a:t>Empowering Women IN the slum areas OF </a:t>
            </a:r>
            <a:r>
              <a:rPr lang="en-GB" dirty="0" err="1"/>
              <a:t>Namuwongo</a:t>
            </a:r>
            <a:r>
              <a:rPr lang="en-GB" dirty="0"/>
              <a:t> with business knowledge </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5303" y="2582863"/>
            <a:ext cx="4502995" cy="3378200"/>
          </a:xfrm>
        </p:spPr>
      </p:pic>
    </p:spTree>
    <p:extLst>
      <p:ext uri="{BB962C8B-B14F-4D97-AF65-F5344CB8AC3E}">
        <p14:creationId xmlns:p14="http://schemas.microsoft.com/office/powerpoint/2010/main" val="394864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58497"/>
            <a:ext cx="12009120" cy="1207007"/>
          </a:xfrm>
        </p:spPr>
        <p:txBody>
          <a:bodyPr>
            <a:noAutofit/>
          </a:bodyPr>
          <a:lstStyle/>
          <a:p>
            <a:r>
              <a:rPr lang="en-GB" sz="3200" b="1" dirty="0"/>
              <a:t>GSWIM empowerment trainings in schools: Empowering the Girl child to live a creative life and have a bright future:</a:t>
            </a:r>
            <a:endParaRPr lang="en-US" sz="3200" b="1" dirty="0"/>
          </a:p>
        </p:txBody>
      </p:sp>
      <p:sp>
        <p:nvSpPr>
          <p:cNvPr id="3" name="Text Placeholder 2"/>
          <p:cNvSpPr>
            <a:spLocks noGrp="1"/>
          </p:cNvSpPr>
          <p:nvPr>
            <p:ph type="body" idx="1"/>
          </p:nvPr>
        </p:nvSpPr>
        <p:spPr>
          <a:xfrm>
            <a:off x="85344" y="1853183"/>
            <a:ext cx="5912231" cy="729680"/>
          </a:xfrm>
        </p:spPr>
        <p:txBody>
          <a:bodyPr>
            <a:noAutofit/>
          </a:bodyPr>
          <a:lstStyle/>
          <a:p>
            <a:r>
              <a:rPr lang="en-GB" dirty="0"/>
              <a:t>GSWIM visit to </a:t>
            </a:r>
            <a:r>
              <a:rPr lang="en-GB" dirty="0" err="1"/>
              <a:t>Kijabijjo</a:t>
            </a:r>
            <a:r>
              <a:rPr lang="en-GB" dirty="0"/>
              <a:t> Primary School: EMPOWERING A GIRL CHILD</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1433" y="2762408"/>
            <a:ext cx="4890452" cy="3291841"/>
          </a:xfrm>
        </p:spPr>
      </p:pic>
      <p:sp>
        <p:nvSpPr>
          <p:cNvPr id="5" name="Text Placeholder 4"/>
          <p:cNvSpPr>
            <a:spLocks noGrp="1"/>
          </p:cNvSpPr>
          <p:nvPr>
            <p:ph type="body" sz="quarter" idx="3"/>
          </p:nvPr>
        </p:nvSpPr>
        <p:spPr>
          <a:xfrm>
            <a:off x="6172200" y="1853182"/>
            <a:ext cx="5922264" cy="621793"/>
          </a:xfrm>
        </p:spPr>
        <p:txBody>
          <a:bodyPr>
            <a:noAutofit/>
          </a:bodyPr>
          <a:lstStyle/>
          <a:p>
            <a:r>
              <a:rPr lang="en-GB" dirty="0"/>
              <a:t>Equipping a girl child with knowledge on how to make WASHABLE sanitary towels </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5937" y="2582863"/>
            <a:ext cx="4501727" cy="3378200"/>
          </a:xfrm>
        </p:spPr>
      </p:pic>
    </p:spTree>
    <p:extLst>
      <p:ext uri="{BB962C8B-B14F-4D97-AF65-F5344CB8AC3E}">
        <p14:creationId xmlns:p14="http://schemas.microsoft.com/office/powerpoint/2010/main" val="373709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21920"/>
            <a:ext cx="11814048" cy="1048512"/>
          </a:xfrm>
        </p:spPr>
        <p:txBody>
          <a:bodyPr>
            <a:normAutofit/>
          </a:bodyPr>
          <a:lstStyle/>
          <a:p>
            <a:r>
              <a:rPr lang="en-GB" sz="3200" b="1" dirty="0"/>
              <a:t>          Some of the GSWIM Charity activities in schools:</a:t>
            </a:r>
            <a:endParaRPr lang="en-US" sz="3200" b="1" dirty="0"/>
          </a:p>
        </p:txBody>
      </p:sp>
      <p:sp>
        <p:nvSpPr>
          <p:cNvPr id="3" name="Text Placeholder 2"/>
          <p:cNvSpPr>
            <a:spLocks noGrp="1"/>
          </p:cNvSpPr>
          <p:nvPr>
            <p:ph type="body" idx="1"/>
          </p:nvPr>
        </p:nvSpPr>
        <p:spPr>
          <a:xfrm>
            <a:off x="121920" y="1792223"/>
            <a:ext cx="5875655" cy="1157098"/>
          </a:xfrm>
        </p:spPr>
        <p:txBody>
          <a:bodyPr>
            <a:noAutofit/>
          </a:bodyPr>
          <a:lstStyle/>
          <a:p>
            <a:r>
              <a:rPr lang="en-GB" dirty="0"/>
              <a:t>GSWIM giving out scholastic materials to a girl child in schools: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1385" y="2790824"/>
            <a:ext cx="4938712" cy="2980005"/>
          </a:xfrm>
        </p:spPr>
      </p:pic>
      <p:sp>
        <p:nvSpPr>
          <p:cNvPr id="5" name="Text Placeholder 4"/>
          <p:cNvSpPr>
            <a:spLocks noGrp="1"/>
          </p:cNvSpPr>
          <p:nvPr>
            <p:ph type="body" sz="quarter" idx="3"/>
          </p:nvPr>
        </p:nvSpPr>
        <p:spPr>
          <a:xfrm>
            <a:off x="6172200" y="1792222"/>
            <a:ext cx="5861304" cy="1414273"/>
          </a:xfrm>
        </p:spPr>
        <p:txBody>
          <a:bodyPr>
            <a:noAutofit/>
          </a:bodyPr>
          <a:lstStyle/>
          <a:p>
            <a:r>
              <a:rPr lang="en-GB" dirty="0"/>
              <a:t>GSWIM collaborating with other charity organizations to support the vulnerable children in </a:t>
            </a:r>
            <a:r>
              <a:rPr lang="en-GB" dirty="0" err="1"/>
              <a:t>karamoja</a:t>
            </a:r>
            <a:r>
              <a:rPr lang="en-GB" dirty="0"/>
              <a:t> region</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949321"/>
            <a:ext cx="4937125" cy="2962275"/>
          </a:xfrm>
        </p:spPr>
      </p:pic>
    </p:spTree>
    <p:extLst>
      <p:ext uri="{BB962C8B-B14F-4D97-AF65-F5344CB8AC3E}">
        <p14:creationId xmlns:p14="http://schemas.microsoft.com/office/powerpoint/2010/main" val="34009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21920"/>
            <a:ext cx="12009120" cy="1102902"/>
          </a:xfrm>
        </p:spPr>
        <p:txBody>
          <a:bodyPr>
            <a:noAutofit/>
          </a:bodyPr>
          <a:lstStyle/>
          <a:p>
            <a:r>
              <a:rPr lang="en-GB" sz="3200" b="1" dirty="0"/>
              <a:t>GSWIM Trainings to women on how to be creative and innovative in a very unique way for a competitive advantage over the market.</a:t>
            </a:r>
            <a:endParaRPr lang="en-US" sz="3200" b="1" dirty="0"/>
          </a:p>
        </p:txBody>
      </p:sp>
      <p:sp>
        <p:nvSpPr>
          <p:cNvPr id="3" name="Text Placeholder 2"/>
          <p:cNvSpPr>
            <a:spLocks noGrp="1"/>
          </p:cNvSpPr>
          <p:nvPr>
            <p:ph type="body" idx="1"/>
          </p:nvPr>
        </p:nvSpPr>
        <p:spPr>
          <a:xfrm>
            <a:off x="85344" y="1828799"/>
            <a:ext cx="5912231" cy="676275"/>
          </a:xfrm>
        </p:spPr>
        <p:txBody>
          <a:bodyPr>
            <a:noAutofit/>
          </a:bodyPr>
          <a:lstStyle/>
          <a:p>
            <a:r>
              <a:rPr lang="en-GB" dirty="0"/>
              <a:t>GSWIM trainers and a team of Exodus women who deal in artistic products.</a:t>
            </a:r>
            <a:endParaRPr lang="en-US" dirty="0"/>
          </a:p>
        </p:txBody>
      </p:sp>
      <p:pic>
        <p:nvPicPr>
          <p:cNvPr id="7" name="Content Placeholder 4" descr="Image may contain: 16 people, people smiling, people standin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2565" y="2889597"/>
            <a:ext cx="5157787" cy="2901255"/>
          </a:xfrm>
          <a:prstGeom prst="rect">
            <a:avLst/>
          </a:prstGeom>
          <a:noFill/>
          <a:ln>
            <a:noFill/>
          </a:ln>
        </p:spPr>
      </p:pic>
      <p:sp>
        <p:nvSpPr>
          <p:cNvPr id="5" name="Text Placeholder 4"/>
          <p:cNvSpPr>
            <a:spLocks noGrp="1"/>
          </p:cNvSpPr>
          <p:nvPr>
            <p:ph type="body" sz="quarter" idx="3"/>
          </p:nvPr>
        </p:nvSpPr>
        <p:spPr>
          <a:xfrm>
            <a:off x="6327648" y="1828800"/>
            <a:ext cx="5766816" cy="676275"/>
          </a:xfrm>
        </p:spPr>
        <p:txBody>
          <a:bodyPr>
            <a:noAutofit/>
          </a:bodyPr>
          <a:lstStyle/>
          <a:p>
            <a:r>
              <a:rPr lang="en-GB" dirty="0"/>
              <a:t>Some of the outputs of the Exodus women and their uniqueness.</a:t>
            </a:r>
            <a:endParaRPr lang="en-US" dirty="0"/>
          </a:p>
        </p:txBody>
      </p:sp>
      <p:pic>
        <p:nvPicPr>
          <p:cNvPr id="8" name="Content Placeholder 5" descr="Image may contain: 2 people, indoor"/>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6218238" y="2883397"/>
            <a:ext cx="4937125" cy="2777132"/>
          </a:xfrm>
          <a:prstGeom prst="rect">
            <a:avLst/>
          </a:prstGeom>
          <a:noFill/>
          <a:ln>
            <a:noFill/>
          </a:ln>
        </p:spPr>
      </p:pic>
    </p:spTree>
    <p:extLst>
      <p:ext uri="{BB962C8B-B14F-4D97-AF65-F5344CB8AC3E}">
        <p14:creationId xmlns:p14="http://schemas.microsoft.com/office/powerpoint/2010/main" val="308771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21922"/>
            <a:ext cx="11923776" cy="1048510"/>
          </a:xfrm>
        </p:spPr>
        <p:txBody>
          <a:bodyPr>
            <a:normAutofit/>
          </a:bodyPr>
          <a:lstStyle/>
          <a:p>
            <a:r>
              <a:rPr lang="en-GB" sz="3200" b="1" dirty="0"/>
              <a:t>One of the GSWIM Training activity at Grand Imperial Hotel Kampala in 2019</a:t>
            </a:r>
            <a:endParaRPr lang="en-US" sz="3200" b="1" dirty="0"/>
          </a:p>
        </p:txBody>
      </p:sp>
      <p:sp>
        <p:nvSpPr>
          <p:cNvPr id="3" name="Text Placeholder 2"/>
          <p:cNvSpPr>
            <a:spLocks noGrp="1"/>
          </p:cNvSpPr>
          <p:nvPr>
            <p:ph type="body" idx="1"/>
          </p:nvPr>
        </p:nvSpPr>
        <p:spPr>
          <a:xfrm>
            <a:off x="121920" y="1853183"/>
            <a:ext cx="5875655" cy="805981"/>
          </a:xfrm>
        </p:spPr>
        <p:txBody>
          <a:bodyPr>
            <a:noAutofit/>
          </a:bodyPr>
          <a:lstStyle/>
          <a:p>
            <a:r>
              <a:rPr lang="en-GB" dirty="0"/>
              <a:t>Training workshop on “Idea to business development towards Brand Building” Women in Business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4211" y="2854237"/>
            <a:ext cx="4938712" cy="3225596"/>
          </a:xfrm>
        </p:spPr>
      </p:pic>
      <p:sp>
        <p:nvSpPr>
          <p:cNvPr id="5" name="Text Placeholder 4"/>
          <p:cNvSpPr>
            <a:spLocks noGrp="1"/>
          </p:cNvSpPr>
          <p:nvPr>
            <p:ph type="body" sz="quarter" idx="3"/>
          </p:nvPr>
        </p:nvSpPr>
        <p:spPr>
          <a:xfrm>
            <a:off x="6172200" y="1853183"/>
            <a:ext cx="5873496" cy="719329"/>
          </a:xfrm>
        </p:spPr>
        <p:txBody>
          <a:bodyPr>
            <a:normAutofit/>
          </a:bodyPr>
          <a:lstStyle/>
          <a:p>
            <a:r>
              <a:rPr lang="en-GB" dirty="0"/>
              <a:t>A team of participants and Facilitators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91390" y="2854237"/>
            <a:ext cx="4937125" cy="3209131"/>
          </a:xfrm>
        </p:spPr>
      </p:pic>
    </p:spTree>
    <p:extLst>
      <p:ext uri="{BB962C8B-B14F-4D97-AF65-F5344CB8AC3E}">
        <p14:creationId xmlns:p14="http://schemas.microsoft.com/office/powerpoint/2010/main" val="367492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21921"/>
            <a:ext cx="11923776" cy="1568768"/>
          </a:xfrm>
        </p:spPr>
        <p:txBody>
          <a:bodyPr>
            <a:normAutofit/>
          </a:bodyPr>
          <a:lstStyle/>
          <a:p>
            <a:pPr algn="ctr"/>
            <a:r>
              <a:rPr lang="en-GB" sz="3200" b="1" dirty="0"/>
              <a:t>Who is GSWIM?</a:t>
            </a:r>
            <a:endParaRPr lang="en-US" sz="3200" b="1" dirty="0"/>
          </a:p>
        </p:txBody>
      </p:sp>
      <p:sp>
        <p:nvSpPr>
          <p:cNvPr id="3" name="Content Placeholder 2"/>
          <p:cNvSpPr>
            <a:spLocks noGrp="1"/>
          </p:cNvSpPr>
          <p:nvPr>
            <p:ph idx="1"/>
          </p:nvPr>
        </p:nvSpPr>
        <p:spPr>
          <a:xfrm>
            <a:off x="85344" y="1825624"/>
            <a:ext cx="11923776" cy="4940935"/>
          </a:xfrm>
        </p:spPr>
        <p:txBody>
          <a:bodyPr/>
          <a:lstStyle/>
          <a:p>
            <a:r>
              <a:rPr lang="en-US" sz="2800" dirty="0"/>
              <a:t>Grooming a Successful Woman with Intellectual Mind is an organization which empowers and inspires women to be successful through using Intellectual Property knowledge (creativity and innovation). GSWIM focuses on growing women by changing their mindset and encouraging them to come up with unique business ideas which are transformed into products or businesses for commercial value. This is through Intellectual Property registration to have a competitive advantage over the market.</a:t>
            </a:r>
          </a:p>
          <a:p>
            <a:endParaRPr lang="en-US" dirty="0"/>
          </a:p>
        </p:txBody>
      </p:sp>
    </p:spTree>
    <p:extLst>
      <p:ext uri="{BB962C8B-B14F-4D97-AF65-F5344CB8AC3E}">
        <p14:creationId xmlns:p14="http://schemas.microsoft.com/office/powerpoint/2010/main" val="156068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21921"/>
            <a:ext cx="11960352" cy="1138999"/>
          </a:xfrm>
        </p:spPr>
        <p:txBody>
          <a:bodyPr>
            <a:normAutofit/>
          </a:bodyPr>
          <a:lstStyle/>
          <a:p>
            <a:r>
              <a:rPr lang="en-GB" sz="3200" b="1" dirty="0"/>
              <a:t>       GSWIM December retreat on strategizing for the new year:</a:t>
            </a:r>
            <a:endParaRPr lang="en-US" sz="3200" b="1" dirty="0"/>
          </a:p>
        </p:txBody>
      </p:sp>
      <p:sp>
        <p:nvSpPr>
          <p:cNvPr id="3" name="Text Placeholder 2"/>
          <p:cNvSpPr>
            <a:spLocks noGrp="1"/>
          </p:cNvSpPr>
          <p:nvPr>
            <p:ph type="body" idx="1"/>
          </p:nvPr>
        </p:nvSpPr>
        <p:spPr>
          <a:xfrm>
            <a:off x="280416" y="1804416"/>
            <a:ext cx="5717159" cy="670560"/>
          </a:xfrm>
        </p:spPr>
        <p:txBody>
          <a:bodyPr>
            <a:normAutofit/>
          </a:bodyPr>
          <a:lstStyle/>
          <a:p>
            <a:r>
              <a:rPr lang="en-GB" dirty="0"/>
              <a:t>A training session during the retreat: </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322" y="2668207"/>
            <a:ext cx="4504266" cy="3378200"/>
          </a:xfrm>
        </p:spPr>
      </p:pic>
      <p:sp>
        <p:nvSpPr>
          <p:cNvPr id="5" name="Text Placeholder 4"/>
          <p:cNvSpPr>
            <a:spLocks noGrp="1"/>
          </p:cNvSpPr>
          <p:nvPr>
            <p:ph type="body" sz="quarter" idx="3"/>
          </p:nvPr>
        </p:nvSpPr>
        <p:spPr>
          <a:xfrm>
            <a:off x="6172200" y="1804416"/>
            <a:ext cx="5593080" cy="963168"/>
          </a:xfrm>
        </p:spPr>
        <p:txBody>
          <a:bodyPr>
            <a:noAutofit/>
          </a:bodyPr>
          <a:lstStyle/>
          <a:p>
            <a:r>
              <a:rPr lang="en-GB" dirty="0"/>
              <a:t>A team of participants and facilitators for 2019 December retreat:</a:t>
            </a:r>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9489" y="2969883"/>
            <a:ext cx="4937125" cy="2774847"/>
          </a:xfrm>
        </p:spPr>
      </p:pic>
    </p:spTree>
    <p:extLst>
      <p:ext uri="{BB962C8B-B14F-4D97-AF65-F5344CB8AC3E}">
        <p14:creationId xmlns:p14="http://schemas.microsoft.com/office/powerpoint/2010/main" val="140188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09729"/>
            <a:ext cx="11996928" cy="1292351"/>
          </a:xfrm>
        </p:spPr>
        <p:txBody>
          <a:bodyPr>
            <a:normAutofit/>
          </a:bodyPr>
          <a:lstStyle/>
          <a:p>
            <a:pPr algn="ctr"/>
            <a:r>
              <a:rPr lang="en-GB" sz="3200" b="1" dirty="0"/>
              <a:t>GSWIM OFFICES:</a:t>
            </a:r>
            <a:endParaRPr lang="en-US" sz="3200" b="1" dirty="0"/>
          </a:p>
        </p:txBody>
      </p:sp>
      <p:sp>
        <p:nvSpPr>
          <p:cNvPr id="3" name="Text Placeholder 2"/>
          <p:cNvSpPr>
            <a:spLocks noGrp="1"/>
          </p:cNvSpPr>
          <p:nvPr>
            <p:ph type="body" idx="1"/>
          </p:nvPr>
        </p:nvSpPr>
        <p:spPr>
          <a:xfrm>
            <a:off x="85344" y="1846052"/>
            <a:ext cx="5949696" cy="507004"/>
          </a:xfrm>
        </p:spPr>
        <p:txBody>
          <a:bodyPr/>
          <a:lstStyle/>
          <a:p>
            <a:r>
              <a:rPr lang="en-GB" dirty="0"/>
              <a:t>OFFICE ADRESS:</a:t>
            </a:r>
            <a:endParaRPr lang="en-US" dirty="0"/>
          </a:p>
        </p:txBody>
      </p:sp>
      <p:sp>
        <p:nvSpPr>
          <p:cNvPr id="4" name="Content Placeholder 3"/>
          <p:cNvSpPr>
            <a:spLocks noGrp="1"/>
          </p:cNvSpPr>
          <p:nvPr>
            <p:ph sz="half" idx="2"/>
          </p:nvPr>
        </p:nvSpPr>
        <p:spPr>
          <a:xfrm>
            <a:off x="85344" y="2353056"/>
            <a:ext cx="5949696" cy="3828288"/>
          </a:xfrm>
        </p:spPr>
        <p:txBody>
          <a:bodyPr>
            <a:normAutofit lnSpcReduction="10000"/>
          </a:bodyPr>
          <a:lstStyle/>
          <a:p>
            <a:r>
              <a:rPr lang="en-GB" dirty="0"/>
              <a:t>Grooming a Successful Woman with Intellectual Mind</a:t>
            </a:r>
          </a:p>
          <a:p>
            <a:r>
              <a:rPr lang="en-GB" dirty="0"/>
              <a:t>P.O Box, 33039,</a:t>
            </a:r>
          </a:p>
          <a:p>
            <a:r>
              <a:rPr lang="en-GB" dirty="0"/>
              <a:t>Kampala, Uganda.</a:t>
            </a:r>
          </a:p>
          <a:p>
            <a:r>
              <a:rPr lang="en-GB" dirty="0"/>
              <a:t>Plot No. 2428</a:t>
            </a:r>
          </a:p>
          <a:p>
            <a:r>
              <a:rPr lang="en-GB" dirty="0" err="1"/>
              <a:t>Seeta</a:t>
            </a:r>
            <a:r>
              <a:rPr lang="en-GB" dirty="0"/>
              <a:t>, </a:t>
            </a:r>
            <a:r>
              <a:rPr lang="en-GB" dirty="0" err="1"/>
              <a:t>Namugogo</a:t>
            </a:r>
            <a:r>
              <a:rPr lang="en-GB" dirty="0"/>
              <a:t> road.</a:t>
            </a:r>
          </a:p>
          <a:p>
            <a:pPr marL="0" indent="0">
              <a:buNone/>
            </a:pPr>
            <a:r>
              <a:rPr lang="en-GB" dirty="0"/>
              <a:t>Email: </a:t>
            </a:r>
            <a:r>
              <a:rPr lang="en-GB" dirty="0">
                <a:hlinkClick r:id="rId2"/>
              </a:rPr>
              <a:t>gswim02@gmail.com</a:t>
            </a:r>
            <a:endParaRPr lang="en-GB" dirty="0"/>
          </a:p>
          <a:p>
            <a:r>
              <a:rPr lang="en-GB" dirty="0"/>
              <a:t>Website: </a:t>
            </a:r>
            <a:r>
              <a:rPr lang="en-GB" dirty="0">
                <a:hlinkClick r:id="rId3"/>
              </a:rPr>
              <a:t>www.gswim.org</a:t>
            </a:r>
            <a:endParaRPr lang="en-GB" dirty="0"/>
          </a:p>
          <a:p>
            <a:r>
              <a:rPr lang="en-GB" dirty="0"/>
              <a:t>Facebook: Grooming a Successful Woman with Intellectual Mind.</a:t>
            </a:r>
          </a:p>
          <a:p>
            <a:pPr marL="0" indent="0">
              <a:buNone/>
            </a:pPr>
            <a:endParaRPr lang="en-US" dirty="0"/>
          </a:p>
        </p:txBody>
      </p:sp>
      <p:sp>
        <p:nvSpPr>
          <p:cNvPr id="5" name="Text Placeholder 4"/>
          <p:cNvSpPr>
            <a:spLocks noGrp="1"/>
          </p:cNvSpPr>
          <p:nvPr>
            <p:ph type="body" sz="quarter" idx="3"/>
          </p:nvPr>
        </p:nvSpPr>
        <p:spPr>
          <a:xfrm>
            <a:off x="6217920" y="1846052"/>
            <a:ext cx="5864352" cy="736282"/>
          </a:xfrm>
        </p:spPr>
        <p:txBody>
          <a:bodyPr/>
          <a:lstStyle/>
          <a:p>
            <a:r>
              <a:rPr lang="en-GB" dirty="0"/>
              <a:t>OFFICE building:</a:t>
            </a:r>
            <a:endParaRPr lang="en-US" dirty="0"/>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412992" y="2582334"/>
            <a:ext cx="5669279" cy="3708738"/>
          </a:xfrm>
        </p:spPr>
      </p:pic>
    </p:spTree>
    <p:extLst>
      <p:ext uri="{BB962C8B-B14F-4D97-AF65-F5344CB8AC3E}">
        <p14:creationId xmlns:p14="http://schemas.microsoft.com/office/powerpoint/2010/main" val="310440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58497"/>
            <a:ext cx="11740896" cy="1475232"/>
          </a:xfrm>
        </p:spPr>
        <p:txBody>
          <a:bodyPr>
            <a:normAutofit/>
          </a:bodyPr>
          <a:lstStyle/>
          <a:p>
            <a:pPr algn="ctr"/>
            <a:r>
              <a:rPr lang="en-GB" sz="3200" b="1" dirty="0"/>
              <a:t>LAUNCHING OF GSWIM OFFICES ON  4</a:t>
            </a:r>
            <a:r>
              <a:rPr lang="en-GB" sz="3200" b="1" baseline="30000" dirty="0"/>
              <a:t>th</a:t>
            </a:r>
            <a:r>
              <a:rPr lang="en-GB" sz="3200" b="1" dirty="0"/>
              <a:t>/July/2020 AFTER BEING TRANSFORMED INTO AN NGO TO EMPOWER WOMEN IN THE COMMUNITY.</a:t>
            </a:r>
            <a:endParaRPr lang="en-US" sz="3200" b="1" dirty="0"/>
          </a:p>
        </p:txBody>
      </p:sp>
      <p:sp>
        <p:nvSpPr>
          <p:cNvPr id="3" name="Text Placeholder 2"/>
          <p:cNvSpPr>
            <a:spLocks noGrp="1"/>
          </p:cNvSpPr>
          <p:nvPr>
            <p:ph type="body" idx="1"/>
          </p:nvPr>
        </p:nvSpPr>
        <p:spPr>
          <a:xfrm>
            <a:off x="219456" y="1846052"/>
            <a:ext cx="5598996" cy="736282"/>
          </a:xfrm>
        </p:spPr>
        <p:txBody>
          <a:bodyPr/>
          <a:lstStyle/>
          <a:p>
            <a:r>
              <a:rPr lang="en-GB" dirty="0"/>
              <a:t>Guest speakers from central gov’t &amp; local gov’t.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9456" y="2582862"/>
            <a:ext cx="5598996" cy="3683825"/>
          </a:xfrm>
        </p:spPr>
      </p:pic>
      <p:sp>
        <p:nvSpPr>
          <p:cNvPr id="5" name="Text Placeholder 4"/>
          <p:cNvSpPr>
            <a:spLocks noGrp="1"/>
          </p:cNvSpPr>
          <p:nvPr>
            <p:ph type="body" sz="quarter" idx="3"/>
          </p:nvPr>
        </p:nvSpPr>
        <p:spPr>
          <a:xfrm>
            <a:off x="6217920" y="1846052"/>
            <a:ext cx="5742432" cy="736282"/>
          </a:xfrm>
        </p:spPr>
        <p:txBody>
          <a:bodyPr/>
          <a:lstStyle/>
          <a:p>
            <a:r>
              <a:rPr lang="en-GB" dirty="0"/>
              <a:t>Zoom presentations </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17920" y="2582863"/>
            <a:ext cx="5742432" cy="3683824"/>
          </a:xfrm>
        </p:spPr>
      </p:pic>
    </p:spTree>
    <p:extLst>
      <p:ext uri="{BB962C8B-B14F-4D97-AF65-F5344CB8AC3E}">
        <p14:creationId xmlns:p14="http://schemas.microsoft.com/office/powerpoint/2010/main" val="2752653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133C-16FB-451F-B3E1-4E9E02DC1AE0}"/>
              </a:ext>
            </a:extLst>
          </p:cNvPr>
          <p:cNvSpPr>
            <a:spLocks noGrp="1"/>
          </p:cNvSpPr>
          <p:nvPr>
            <p:ph type="title"/>
          </p:nvPr>
        </p:nvSpPr>
        <p:spPr>
          <a:xfrm>
            <a:off x="0" y="1"/>
            <a:ext cx="12192000" cy="1737360"/>
          </a:xfrm>
        </p:spPr>
        <p:txBody>
          <a:bodyPr>
            <a:normAutofit/>
          </a:bodyPr>
          <a:lstStyle/>
          <a:p>
            <a:r>
              <a:rPr lang="en-US" sz="3200" b="1" dirty="0"/>
              <a:t>Since the launch of the offices, GSWIM has carried out a number of empowerment trainings to needy women from different communities.</a:t>
            </a:r>
          </a:p>
        </p:txBody>
      </p:sp>
      <p:sp>
        <p:nvSpPr>
          <p:cNvPr id="3" name="Text Placeholder 2">
            <a:extLst>
              <a:ext uri="{FF2B5EF4-FFF2-40B4-BE49-F238E27FC236}">
                <a16:creationId xmlns:a16="http://schemas.microsoft.com/office/drawing/2014/main" id="{853A67AC-5240-4114-B258-714D1D9DD2FB}"/>
              </a:ext>
            </a:extLst>
          </p:cNvPr>
          <p:cNvSpPr>
            <a:spLocks noGrp="1"/>
          </p:cNvSpPr>
          <p:nvPr>
            <p:ph type="body" idx="1"/>
          </p:nvPr>
        </p:nvSpPr>
        <p:spPr>
          <a:xfrm>
            <a:off x="0" y="1846052"/>
            <a:ext cx="6035040" cy="736282"/>
          </a:xfrm>
        </p:spPr>
        <p:txBody>
          <a:bodyPr/>
          <a:lstStyle/>
          <a:p>
            <a:endParaRPr lang="en-US" dirty="0"/>
          </a:p>
        </p:txBody>
      </p:sp>
      <p:pic>
        <p:nvPicPr>
          <p:cNvPr id="11" name="Content Placeholder 10">
            <a:extLst>
              <a:ext uri="{FF2B5EF4-FFF2-40B4-BE49-F238E27FC236}">
                <a16:creationId xmlns:a16="http://schemas.microsoft.com/office/drawing/2014/main" id="{D3C856A0-1B05-4196-8569-F06CD7CC2F4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6995" y="2190307"/>
            <a:ext cx="5457085" cy="4186348"/>
          </a:xfrm>
        </p:spPr>
      </p:pic>
      <p:sp>
        <p:nvSpPr>
          <p:cNvPr id="5" name="Text Placeholder 4">
            <a:extLst>
              <a:ext uri="{FF2B5EF4-FFF2-40B4-BE49-F238E27FC236}">
                <a16:creationId xmlns:a16="http://schemas.microsoft.com/office/drawing/2014/main" id="{683DBBC8-C18A-417B-8DF5-BD5A4F986F97}"/>
              </a:ext>
            </a:extLst>
          </p:cNvPr>
          <p:cNvSpPr>
            <a:spLocks noGrp="1"/>
          </p:cNvSpPr>
          <p:nvPr>
            <p:ph type="body" sz="quarter" idx="3"/>
          </p:nvPr>
        </p:nvSpPr>
        <p:spPr>
          <a:xfrm>
            <a:off x="6217920" y="1846052"/>
            <a:ext cx="5974080" cy="736282"/>
          </a:xfrm>
        </p:spPr>
        <p:txBody>
          <a:bodyPr/>
          <a:lstStyle/>
          <a:p>
            <a:endParaRPr lang="en-US" dirty="0"/>
          </a:p>
        </p:txBody>
      </p:sp>
      <p:pic>
        <p:nvPicPr>
          <p:cNvPr id="13" name="Content Placeholder 12">
            <a:extLst>
              <a:ext uri="{FF2B5EF4-FFF2-40B4-BE49-F238E27FC236}">
                <a16:creationId xmlns:a16="http://schemas.microsoft.com/office/drawing/2014/main" id="{6A599AAB-D2F5-447B-A987-E323F353CB7C}"/>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17920" y="2190307"/>
            <a:ext cx="5417132" cy="4037456"/>
          </a:xfrm>
        </p:spPr>
      </p:pic>
    </p:spTree>
    <p:extLst>
      <p:ext uri="{BB962C8B-B14F-4D97-AF65-F5344CB8AC3E}">
        <p14:creationId xmlns:p14="http://schemas.microsoft.com/office/powerpoint/2010/main" val="385936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4962-7FDC-432B-80D4-BD4B79F97E81}"/>
              </a:ext>
            </a:extLst>
          </p:cNvPr>
          <p:cNvSpPr>
            <a:spLocks noGrp="1"/>
          </p:cNvSpPr>
          <p:nvPr>
            <p:ph type="title"/>
          </p:nvPr>
        </p:nvSpPr>
        <p:spPr>
          <a:xfrm>
            <a:off x="0" y="1"/>
            <a:ext cx="12192000" cy="993912"/>
          </a:xfrm>
        </p:spPr>
        <p:txBody>
          <a:bodyPr>
            <a:normAutofit/>
          </a:bodyPr>
          <a:lstStyle/>
          <a:p>
            <a:pPr algn="ctr"/>
            <a:r>
              <a:rPr lang="en-US" sz="3200" b="1" dirty="0"/>
              <a:t>Empowering women in the community </a:t>
            </a:r>
          </a:p>
        </p:txBody>
      </p:sp>
      <p:sp>
        <p:nvSpPr>
          <p:cNvPr id="3" name="Text Placeholder 2">
            <a:extLst>
              <a:ext uri="{FF2B5EF4-FFF2-40B4-BE49-F238E27FC236}">
                <a16:creationId xmlns:a16="http://schemas.microsoft.com/office/drawing/2014/main" id="{1142F1FD-A3A4-423C-823C-5DAB935323F8}"/>
              </a:ext>
            </a:extLst>
          </p:cNvPr>
          <p:cNvSpPr>
            <a:spLocks noGrp="1"/>
          </p:cNvSpPr>
          <p:nvPr>
            <p:ph type="body" idx="1"/>
          </p:nvPr>
        </p:nvSpPr>
        <p:spPr>
          <a:xfrm>
            <a:off x="0" y="993914"/>
            <a:ext cx="6035040" cy="742122"/>
          </a:xfrm>
        </p:spPr>
        <p:txBody>
          <a:bodyPr/>
          <a:lstStyle/>
          <a:p>
            <a:endParaRPr lang="en-US" dirty="0"/>
          </a:p>
        </p:txBody>
      </p:sp>
      <p:pic>
        <p:nvPicPr>
          <p:cNvPr id="8" name="Content Placeholder 7">
            <a:extLst>
              <a:ext uri="{FF2B5EF4-FFF2-40B4-BE49-F238E27FC236}">
                <a16:creationId xmlns:a16="http://schemas.microsoft.com/office/drawing/2014/main" id="{DA00D394-0458-4E1D-87C0-9085B2EC54F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5530" y="2067339"/>
            <a:ext cx="5632922" cy="3933480"/>
          </a:xfrm>
        </p:spPr>
      </p:pic>
      <p:sp>
        <p:nvSpPr>
          <p:cNvPr id="5" name="Text Placeholder 4">
            <a:extLst>
              <a:ext uri="{FF2B5EF4-FFF2-40B4-BE49-F238E27FC236}">
                <a16:creationId xmlns:a16="http://schemas.microsoft.com/office/drawing/2014/main" id="{70BF50EA-3C0B-4302-8A7F-D7A9AB19F0B7}"/>
              </a:ext>
            </a:extLst>
          </p:cNvPr>
          <p:cNvSpPr>
            <a:spLocks noGrp="1"/>
          </p:cNvSpPr>
          <p:nvPr>
            <p:ph type="body" sz="quarter" idx="3"/>
          </p:nvPr>
        </p:nvSpPr>
        <p:spPr>
          <a:xfrm>
            <a:off x="6217920" y="993913"/>
            <a:ext cx="5974080" cy="742123"/>
          </a:xfrm>
        </p:spPr>
        <p:txBody>
          <a:bodyPr/>
          <a:lstStyle/>
          <a:p>
            <a:endParaRPr lang="en-US" dirty="0"/>
          </a:p>
        </p:txBody>
      </p:sp>
      <p:pic>
        <p:nvPicPr>
          <p:cNvPr id="10" name="Content Placeholder 9">
            <a:extLst>
              <a:ext uri="{FF2B5EF4-FFF2-40B4-BE49-F238E27FC236}">
                <a16:creationId xmlns:a16="http://schemas.microsoft.com/office/drawing/2014/main" id="{E1F53C4F-CC7B-4A6B-8E07-88813053C907}"/>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4666" y="2067339"/>
            <a:ext cx="4869437" cy="3893724"/>
          </a:xfrm>
        </p:spPr>
      </p:pic>
    </p:spTree>
    <p:extLst>
      <p:ext uri="{BB962C8B-B14F-4D97-AF65-F5344CB8AC3E}">
        <p14:creationId xmlns:p14="http://schemas.microsoft.com/office/powerpoint/2010/main" val="420324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BF8B-4327-40D2-A721-752D0E706B8C}"/>
              </a:ext>
            </a:extLst>
          </p:cNvPr>
          <p:cNvSpPr>
            <a:spLocks noGrp="1"/>
          </p:cNvSpPr>
          <p:nvPr>
            <p:ph type="title"/>
          </p:nvPr>
        </p:nvSpPr>
        <p:spPr>
          <a:xfrm>
            <a:off x="92765" y="1"/>
            <a:ext cx="12099235" cy="1033669"/>
          </a:xfrm>
        </p:spPr>
        <p:txBody>
          <a:bodyPr>
            <a:normAutofit/>
          </a:bodyPr>
          <a:lstStyle/>
          <a:p>
            <a:pPr algn="ctr"/>
            <a:r>
              <a:rPr lang="en-US" sz="3200" b="1" dirty="0"/>
              <a:t>Enhancing and supporting creative minds in rural areas</a:t>
            </a:r>
          </a:p>
        </p:txBody>
      </p:sp>
      <p:sp>
        <p:nvSpPr>
          <p:cNvPr id="3" name="Text Placeholder 2">
            <a:extLst>
              <a:ext uri="{FF2B5EF4-FFF2-40B4-BE49-F238E27FC236}">
                <a16:creationId xmlns:a16="http://schemas.microsoft.com/office/drawing/2014/main" id="{4786E712-566E-45CA-BF39-9E3027568049}"/>
              </a:ext>
            </a:extLst>
          </p:cNvPr>
          <p:cNvSpPr>
            <a:spLocks noGrp="1"/>
          </p:cNvSpPr>
          <p:nvPr>
            <p:ph type="body" idx="1"/>
          </p:nvPr>
        </p:nvSpPr>
        <p:spPr>
          <a:xfrm>
            <a:off x="92765" y="1126435"/>
            <a:ext cx="5942275" cy="583095"/>
          </a:xfrm>
        </p:spPr>
        <p:txBody>
          <a:bodyPr/>
          <a:lstStyle/>
          <a:p>
            <a:endParaRPr lang="en-US" dirty="0"/>
          </a:p>
        </p:txBody>
      </p:sp>
      <p:pic>
        <p:nvPicPr>
          <p:cNvPr id="8" name="Content Placeholder 7">
            <a:extLst>
              <a:ext uri="{FF2B5EF4-FFF2-40B4-BE49-F238E27FC236}">
                <a16:creationId xmlns:a16="http://schemas.microsoft.com/office/drawing/2014/main" id="{329A7715-126A-4A8B-97B4-44480B13084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5043" y="1987826"/>
            <a:ext cx="5553409" cy="4012993"/>
          </a:xfrm>
        </p:spPr>
      </p:pic>
      <p:sp>
        <p:nvSpPr>
          <p:cNvPr id="5" name="Text Placeholder 4">
            <a:extLst>
              <a:ext uri="{FF2B5EF4-FFF2-40B4-BE49-F238E27FC236}">
                <a16:creationId xmlns:a16="http://schemas.microsoft.com/office/drawing/2014/main" id="{AEA68776-9659-4E29-9FB1-C22D9F74B157}"/>
              </a:ext>
            </a:extLst>
          </p:cNvPr>
          <p:cNvSpPr>
            <a:spLocks noGrp="1"/>
          </p:cNvSpPr>
          <p:nvPr>
            <p:ph type="body" sz="quarter" idx="3"/>
          </p:nvPr>
        </p:nvSpPr>
        <p:spPr>
          <a:xfrm>
            <a:off x="6217920" y="1126435"/>
            <a:ext cx="5942274" cy="583095"/>
          </a:xfrm>
        </p:spPr>
        <p:txBody>
          <a:bodyPr/>
          <a:lstStyle/>
          <a:p>
            <a:endParaRPr lang="en-US" dirty="0"/>
          </a:p>
        </p:txBody>
      </p:sp>
      <p:pic>
        <p:nvPicPr>
          <p:cNvPr id="10" name="Content Placeholder 9">
            <a:extLst>
              <a:ext uri="{FF2B5EF4-FFF2-40B4-BE49-F238E27FC236}">
                <a16:creationId xmlns:a16="http://schemas.microsoft.com/office/drawing/2014/main" id="{D30736E7-7F8F-4728-B648-0DE6CD62287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4667" y="2107096"/>
            <a:ext cx="5094724" cy="3853967"/>
          </a:xfrm>
        </p:spPr>
      </p:pic>
    </p:spTree>
    <p:extLst>
      <p:ext uri="{BB962C8B-B14F-4D97-AF65-F5344CB8AC3E}">
        <p14:creationId xmlns:p14="http://schemas.microsoft.com/office/powerpoint/2010/main" val="62580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2EE9-11F6-4733-9908-E11DC8C1A760}"/>
              </a:ext>
            </a:extLst>
          </p:cNvPr>
          <p:cNvSpPr>
            <a:spLocks noGrp="1"/>
          </p:cNvSpPr>
          <p:nvPr>
            <p:ph type="title"/>
          </p:nvPr>
        </p:nvSpPr>
        <p:spPr>
          <a:xfrm>
            <a:off x="-1" y="119271"/>
            <a:ext cx="12099235" cy="927651"/>
          </a:xfrm>
        </p:spPr>
        <p:txBody>
          <a:bodyPr>
            <a:normAutofit/>
          </a:bodyPr>
          <a:lstStyle/>
          <a:p>
            <a:pPr algn="ctr"/>
            <a:r>
              <a:rPr lang="en-US" sz="3200" b="1" dirty="0"/>
              <a:t>Skilling women with the creative knowledge</a:t>
            </a:r>
          </a:p>
        </p:txBody>
      </p:sp>
      <p:sp>
        <p:nvSpPr>
          <p:cNvPr id="3" name="Text Placeholder 2">
            <a:extLst>
              <a:ext uri="{FF2B5EF4-FFF2-40B4-BE49-F238E27FC236}">
                <a16:creationId xmlns:a16="http://schemas.microsoft.com/office/drawing/2014/main" id="{F518A138-F4F2-401F-ACB3-B29FD96A350B}"/>
              </a:ext>
            </a:extLst>
          </p:cNvPr>
          <p:cNvSpPr>
            <a:spLocks noGrp="1"/>
          </p:cNvSpPr>
          <p:nvPr>
            <p:ph type="body" idx="1"/>
          </p:nvPr>
        </p:nvSpPr>
        <p:spPr>
          <a:xfrm>
            <a:off x="0" y="1179443"/>
            <a:ext cx="6035040" cy="516835"/>
          </a:xfrm>
        </p:spPr>
        <p:txBody>
          <a:bodyPr/>
          <a:lstStyle/>
          <a:p>
            <a:endParaRPr lang="en-US" dirty="0"/>
          </a:p>
        </p:txBody>
      </p:sp>
      <p:pic>
        <p:nvPicPr>
          <p:cNvPr id="8" name="Content Placeholder 7">
            <a:extLst>
              <a:ext uri="{FF2B5EF4-FFF2-40B4-BE49-F238E27FC236}">
                <a16:creationId xmlns:a16="http://schemas.microsoft.com/office/drawing/2014/main" id="{15739678-4628-4C66-A7B9-4E9E4A9AE68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31304" y="2160104"/>
            <a:ext cx="5487148" cy="3840715"/>
          </a:xfrm>
        </p:spPr>
      </p:pic>
      <p:sp>
        <p:nvSpPr>
          <p:cNvPr id="5" name="Text Placeholder 4">
            <a:extLst>
              <a:ext uri="{FF2B5EF4-FFF2-40B4-BE49-F238E27FC236}">
                <a16:creationId xmlns:a16="http://schemas.microsoft.com/office/drawing/2014/main" id="{89C54091-1703-4CCA-A018-BD792CF1CCD4}"/>
              </a:ext>
            </a:extLst>
          </p:cNvPr>
          <p:cNvSpPr>
            <a:spLocks noGrp="1"/>
          </p:cNvSpPr>
          <p:nvPr>
            <p:ph type="body" sz="quarter" idx="3"/>
          </p:nvPr>
        </p:nvSpPr>
        <p:spPr>
          <a:xfrm>
            <a:off x="6217920" y="1179443"/>
            <a:ext cx="5881314" cy="516835"/>
          </a:xfrm>
        </p:spPr>
        <p:txBody>
          <a:bodyPr/>
          <a:lstStyle/>
          <a:p>
            <a:endParaRPr lang="en-US" dirty="0"/>
          </a:p>
        </p:txBody>
      </p:sp>
      <p:pic>
        <p:nvPicPr>
          <p:cNvPr id="10" name="Content Placeholder 9">
            <a:extLst>
              <a:ext uri="{FF2B5EF4-FFF2-40B4-BE49-F238E27FC236}">
                <a16:creationId xmlns:a16="http://schemas.microsoft.com/office/drawing/2014/main" id="{E6C83F9B-8337-4412-AF66-39826B4F115A}"/>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4667" y="2120348"/>
            <a:ext cx="5200742" cy="3840715"/>
          </a:xfrm>
        </p:spPr>
      </p:pic>
    </p:spTree>
    <p:extLst>
      <p:ext uri="{BB962C8B-B14F-4D97-AF65-F5344CB8AC3E}">
        <p14:creationId xmlns:p14="http://schemas.microsoft.com/office/powerpoint/2010/main" val="236738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0354-1B28-4E37-B02C-2D7974B55755}"/>
              </a:ext>
            </a:extLst>
          </p:cNvPr>
          <p:cNvSpPr>
            <a:spLocks noGrp="1"/>
          </p:cNvSpPr>
          <p:nvPr>
            <p:ph type="title"/>
          </p:nvPr>
        </p:nvSpPr>
        <p:spPr/>
        <p:txBody>
          <a:bodyPr/>
          <a:lstStyle/>
          <a:p>
            <a:r>
              <a:rPr lang="en-US" dirty="0"/>
              <a:t>          </a:t>
            </a:r>
            <a:r>
              <a:rPr lang="en-US" sz="3200" b="1" dirty="0"/>
              <a:t>Empowering women for a mindset change</a:t>
            </a:r>
          </a:p>
        </p:txBody>
      </p:sp>
      <p:sp>
        <p:nvSpPr>
          <p:cNvPr id="3" name="Text Placeholder 2">
            <a:extLst>
              <a:ext uri="{FF2B5EF4-FFF2-40B4-BE49-F238E27FC236}">
                <a16:creationId xmlns:a16="http://schemas.microsoft.com/office/drawing/2014/main" id="{9D75E3BE-1BE3-4D38-899C-7642832B241B}"/>
              </a:ext>
            </a:extLst>
          </p:cNvPr>
          <p:cNvSpPr>
            <a:spLocks noGrp="1"/>
          </p:cNvSpPr>
          <p:nvPr>
            <p:ph type="body" idx="1"/>
          </p:nvPr>
        </p:nvSpPr>
        <p:spPr/>
        <p:txBody>
          <a:bodyPr/>
          <a:lstStyle/>
          <a:p>
            <a:r>
              <a:rPr lang="en-US" dirty="0"/>
              <a:t>Business support to women</a:t>
            </a:r>
          </a:p>
        </p:txBody>
      </p:sp>
      <p:pic>
        <p:nvPicPr>
          <p:cNvPr id="8" name="Content Placeholder 7">
            <a:extLst>
              <a:ext uri="{FF2B5EF4-FFF2-40B4-BE49-F238E27FC236}">
                <a16:creationId xmlns:a16="http://schemas.microsoft.com/office/drawing/2014/main" id="{D421EF90-E3C0-4A3E-851E-98BBBE408C2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14186" y="2582863"/>
            <a:ext cx="4504266" cy="3378200"/>
          </a:xfrm>
        </p:spPr>
      </p:pic>
      <p:sp>
        <p:nvSpPr>
          <p:cNvPr id="5" name="Text Placeholder 4">
            <a:extLst>
              <a:ext uri="{FF2B5EF4-FFF2-40B4-BE49-F238E27FC236}">
                <a16:creationId xmlns:a16="http://schemas.microsoft.com/office/drawing/2014/main" id="{7FCCF238-344E-4CD3-9247-8C1EEFA67953}"/>
              </a:ext>
            </a:extLst>
          </p:cNvPr>
          <p:cNvSpPr>
            <a:spLocks noGrp="1"/>
          </p:cNvSpPr>
          <p:nvPr>
            <p:ph type="body" sz="quarter" idx="3"/>
          </p:nvPr>
        </p:nvSpPr>
        <p:spPr/>
        <p:txBody>
          <a:bodyPr/>
          <a:lstStyle/>
          <a:p>
            <a:r>
              <a:rPr lang="en-US" dirty="0"/>
              <a:t>Girl child empowerment</a:t>
            </a:r>
          </a:p>
        </p:txBody>
      </p:sp>
      <p:pic>
        <p:nvPicPr>
          <p:cNvPr id="10" name="Content Placeholder 9">
            <a:extLst>
              <a:ext uri="{FF2B5EF4-FFF2-40B4-BE49-F238E27FC236}">
                <a16:creationId xmlns:a16="http://schemas.microsoft.com/office/drawing/2014/main" id="{41B5A61B-1DF2-4F8A-B107-ABB014B01E67}"/>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4667" y="2582863"/>
            <a:ext cx="4504266" cy="3378200"/>
          </a:xfrm>
        </p:spPr>
      </p:pic>
    </p:spTree>
    <p:extLst>
      <p:ext uri="{BB962C8B-B14F-4D97-AF65-F5344CB8AC3E}">
        <p14:creationId xmlns:p14="http://schemas.microsoft.com/office/powerpoint/2010/main" val="23223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4EBA-0A40-4532-9B33-DF2D1FD71967}"/>
              </a:ext>
            </a:extLst>
          </p:cNvPr>
          <p:cNvSpPr>
            <a:spLocks noGrp="1"/>
          </p:cNvSpPr>
          <p:nvPr>
            <p:ph type="title"/>
          </p:nvPr>
        </p:nvSpPr>
        <p:spPr>
          <a:xfrm>
            <a:off x="0" y="1"/>
            <a:ext cx="12192000" cy="1046921"/>
          </a:xfrm>
        </p:spPr>
        <p:txBody>
          <a:bodyPr>
            <a:normAutofit/>
          </a:bodyPr>
          <a:lstStyle/>
          <a:p>
            <a:pPr algn="ctr"/>
            <a:r>
              <a:rPr lang="en-US" sz="3200" b="1" dirty="0"/>
              <a:t>Training needy women on the use of IP for business growth </a:t>
            </a:r>
          </a:p>
        </p:txBody>
      </p:sp>
      <p:sp>
        <p:nvSpPr>
          <p:cNvPr id="3" name="Text Placeholder 2">
            <a:extLst>
              <a:ext uri="{FF2B5EF4-FFF2-40B4-BE49-F238E27FC236}">
                <a16:creationId xmlns:a16="http://schemas.microsoft.com/office/drawing/2014/main" id="{E75081F4-CC96-4909-9E5B-CD7D4B412F6A}"/>
              </a:ext>
            </a:extLst>
          </p:cNvPr>
          <p:cNvSpPr>
            <a:spLocks noGrp="1"/>
          </p:cNvSpPr>
          <p:nvPr>
            <p:ph type="body" idx="1"/>
          </p:nvPr>
        </p:nvSpPr>
        <p:spPr>
          <a:xfrm>
            <a:off x="0" y="1046922"/>
            <a:ext cx="6035040" cy="675861"/>
          </a:xfrm>
        </p:spPr>
        <p:txBody>
          <a:bodyPr/>
          <a:lstStyle/>
          <a:p>
            <a:endParaRPr lang="en-US" dirty="0"/>
          </a:p>
        </p:txBody>
      </p:sp>
      <p:pic>
        <p:nvPicPr>
          <p:cNvPr id="8" name="Content Placeholder 7">
            <a:extLst>
              <a:ext uri="{FF2B5EF4-FFF2-40B4-BE49-F238E27FC236}">
                <a16:creationId xmlns:a16="http://schemas.microsoft.com/office/drawing/2014/main" id="{BDE77B9D-A0A3-409E-B520-B3EA2BF7CC5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330" y="2093843"/>
            <a:ext cx="5328122" cy="3867220"/>
          </a:xfrm>
        </p:spPr>
      </p:pic>
      <p:sp>
        <p:nvSpPr>
          <p:cNvPr id="5" name="Text Placeholder 4">
            <a:extLst>
              <a:ext uri="{FF2B5EF4-FFF2-40B4-BE49-F238E27FC236}">
                <a16:creationId xmlns:a16="http://schemas.microsoft.com/office/drawing/2014/main" id="{44B12864-0838-4594-A9D9-729428BDB0B6}"/>
              </a:ext>
            </a:extLst>
          </p:cNvPr>
          <p:cNvSpPr>
            <a:spLocks noGrp="1"/>
          </p:cNvSpPr>
          <p:nvPr>
            <p:ph type="body" sz="quarter" idx="3"/>
          </p:nvPr>
        </p:nvSpPr>
        <p:spPr>
          <a:xfrm>
            <a:off x="6217920" y="1046922"/>
            <a:ext cx="5974080" cy="675861"/>
          </a:xfrm>
        </p:spPr>
        <p:txBody>
          <a:bodyPr/>
          <a:lstStyle/>
          <a:p>
            <a:endParaRPr lang="en-US" dirty="0"/>
          </a:p>
        </p:txBody>
      </p:sp>
      <p:pic>
        <p:nvPicPr>
          <p:cNvPr id="10" name="Content Placeholder 9">
            <a:extLst>
              <a:ext uri="{FF2B5EF4-FFF2-40B4-BE49-F238E27FC236}">
                <a16:creationId xmlns:a16="http://schemas.microsoft.com/office/drawing/2014/main" id="{79188B61-22A3-4BD8-BB9E-AE554B38596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34666" y="2093843"/>
            <a:ext cx="4988707" cy="3867220"/>
          </a:xfrm>
        </p:spPr>
      </p:pic>
    </p:spTree>
    <p:extLst>
      <p:ext uri="{BB962C8B-B14F-4D97-AF65-F5344CB8AC3E}">
        <p14:creationId xmlns:p14="http://schemas.microsoft.com/office/powerpoint/2010/main" val="405530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36" y="134113"/>
            <a:ext cx="11984736" cy="6723888"/>
          </a:xfrm>
        </p:spPr>
        <p:txBody>
          <a:bodyPr/>
          <a:lstStyle/>
          <a:p>
            <a:pPr algn="ctr"/>
            <a:endParaRPr lang="en-US" b="1"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928" y="935737"/>
            <a:ext cx="2511552" cy="2368295"/>
          </a:xfrm>
          <a:prstGeom prst="rect">
            <a:avLst/>
          </a:prstGeom>
        </p:spPr>
      </p:pic>
    </p:spTree>
    <p:extLst>
      <p:ext uri="{BB962C8B-B14F-4D97-AF65-F5344CB8AC3E}">
        <p14:creationId xmlns:p14="http://schemas.microsoft.com/office/powerpoint/2010/main" val="416545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21921"/>
            <a:ext cx="12021312" cy="1568768"/>
          </a:xfrm>
        </p:spPr>
        <p:txBody>
          <a:bodyPr>
            <a:normAutofit/>
          </a:bodyPr>
          <a:lstStyle/>
          <a:p>
            <a:r>
              <a:rPr lang="en-GB" sz="3600" b="1" dirty="0"/>
              <a:t>					</a:t>
            </a:r>
            <a:r>
              <a:rPr lang="en-GB" sz="3200" b="1" dirty="0" err="1"/>
              <a:t>Cont</a:t>
            </a:r>
            <a:r>
              <a:rPr lang="en-GB" sz="3200" b="1" dirty="0"/>
              <a:t>’</a:t>
            </a:r>
            <a:endParaRPr lang="en-US" sz="3200" b="1" dirty="0"/>
          </a:p>
        </p:txBody>
      </p:sp>
      <p:sp>
        <p:nvSpPr>
          <p:cNvPr id="3" name="Content Placeholder 2"/>
          <p:cNvSpPr>
            <a:spLocks noGrp="1"/>
          </p:cNvSpPr>
          <p:nvPr>
            <p:ph idx="1"/>
          </p:nvPr>
        </p:nvSpPr>
        <p:spPr>
          <a:xfrm>
            <a:off x="85344" y="1690690"/>
            <a:ext cx="12021312" cy="5039294"/>
          </a:xfrm>
        </p:spPr>
        <p:txBody>
          <a:bodyPr>
            <a:normAutofit/>
          </a:bodyPr>
          <a:lstStyle/>
          <a:p>
            <a:r>
              <a:rPr lang="en-US" sz="2800" dirty="0"/>
              <a:t>Seeing women with a very big potential of commitment when it comes to achieving their goals, GSWIM gives out an opportunity to women to maximize their full creative and innovative ideas to success. We strongly believe that it is a matter of a woman changing her mindset, knowing her purpose in life, following her dreams and working within her personal vision to live a successful life. </a:t>
            </a:r>
          </a:p>
          <a:p>
            <a:pPr marL="0" indent="0">
              <a:buNone/>
            </a:pPr>
            <a:endParaRPr lang="en-US" sz="2800" dirty="0"/>
          </a:p>
          <a:p>
            <a:r>
              <a:rPr lang="en-US" sz="2800" dirty="0"/>
              <a:t>GSWIM also believes in women’s Intellectual mind for creativity to participate to the growth of the economy to that of men. </a:t>
            </a:r>
            <a:br>
              <a:rPr lang="en-US" sz="2800" dirty="0"/>
            </a:br>
            <a:endParaRPr lang="en-US" sz="2800" dirty="0"/>
          </a:p>
        </p:txBody>
      </p:sp>
    </p:spTree>
    <p:extLst>
      <p:ext uri="{BB962C8B-B14F-4D97-AF65-F5344CB8AC3E}">
        <p14:creationId xmlns:p14="http://schemas.microsoft.com/office/powerpoint/2010/main" val="320054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09729"/>
            <a:ext cx="12009120" cy="1580960"/>
          </a:xfrm>
        </p:spPr>
        <p:txBody>
          <a:bodyPr>
            <a:normAutofit/>
          </a:bodyPr>
          <a:lstStyle/>
          <a:p>
            <a:pPr algn="ctr"/>
            <a:r>
              <a:rPr lang="en-GB" sz="3200" b="1" dirty="0"/>
              <a:t>Vision and Mission</a:t>
            </a:r>
            <a:endParaRPr lang="en-US" sz="3200" b="1" dirty="0"/>
          </a:p>
        </p:txBody>
      </p:sp>
      <p:sp>
        <p:nvSpPr>
          <p:cNvPr id="3" name="Content Placeholder 2"/>
          <p:cNvSpPr>
            <a:spLocks noGrp="1"/>
          </p:cNvSpPr>
          <p:nvPr>
            <p:ph idx="1"/>
          </p:nvPr>
        </p:nvSpPr>
        <p:spPr>
          <a:xfrm>
            <a:off x="85344" y="1825624"/>
            <a:ext cx="12009120" cy="4916551"/>
          </a:xfrm>
        </p:spPr>
        <p:txBody>
          <a:bodyPr/>
          <a:lstStyle/>
          <a:p>
            <a:pPr marL="0" indent="0">
              <a:buNone/>
            </a:pPr>
            <a:r>
              <a:rPr lang="en-US" sz="2800" b="1" dirty="0"/>
              <a:t>VISION:</a:t>
            </a:r>
            <a:endParaRPr lang="en-US" sz="2800" dirty="0"/>
          </a:p>
          <a:p>
            <a:r>
              <a:rPr lang="en-US" sz="2800" dirty="0"/>
              <a:t>To have a woman of bravery and Intellectual Mind.</a:t>
            </a:r>
          </a:p>
          <a:p>
            <a:pPr marL="0" indent="0">
              <a:buNone/>
            </a:pPr>
            <a:r>
              <a:rPr lang="en-US" sz="2800" dirty="0"/>
              <a:t> </a:t>
            </a:r>
          </a:p>
          <a:p>
            <a:pPr marL="0" indent="0">
              <a:buNone/>
            </a:pPr>
            <a:r>
              <a:rPr lang="en-US" sz="2800" b="1" dirty="0"/>
              <a:t>MISSION: </a:t>
            </a:r>
            <a:endParaRPr lang="en-US" sz="2800" dirty="0"/>
          </a:p>
          <a:p>
            <a:r>
              <a:rPr lang="en-US" sz="2800" dirty="0"/>
              <a:t>To empower and inspire women that their Intellectual Mind is the best capital they can ever use to be successful through knowing their purpose in life, growing to reach their maximum potential and sowing seeds that benefit others.</a:t>
            </a:r>
          </a:p>
          <a:p>
            <a:pPr marL="0" indent="0">
              <a:buNone/>
            </a:pPr>
            <a:r>
              <a:rPr lang="en-US" sz="2800" dirty="0"/>
              <a:t> </a:t>
            </a:r>
          </a:p>
          <a:p>
            <a:endParaRPr lang="en-US" dirty="0"/>
          </a:p>
        </p:txBody>
      </p:sp>
    </p:spTree>
    <p:extLst>
      <p:ext uri="{BB962C8B-B14F-4D97-AF65-F5344CB8AC3E}">
        <p14:creationId xmlns:p14="http://schemas.microsoft.com/office/powerpoint/2010/main" val="55293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2021312" cy="1377695"/>
          </a:xfrm>
        </p:spPr>
        <p:txBody>
          <a:bodyPr>
            <a:normAutofit/>
          </a:bodyPr>
          <a:lstStyle/>
          <a:p>
            <a:r>
              <a:rPr lang="en-GB" sz="3200" b="1" dirty="0"/>
              <a:t>                         GOAL,OBJECTIVES &amp; SLOGAN</a:t>
            </a:r>
            <a:endParaRPr lang="en-US" sz="3200" b="1" dirty="0"/>
          </a:p>
        </p:txBody>
      </p:sp>
      <p:sp>
        <p:nvSpPr>
          <p:cNvPr id="3" name="Content Placeholder 2"/>
          <p:cNvSpPr>
            <a:spLocks noGrp="1"/>
          </p:cNvSpPr>
          <p:nvPr>
            <p:ph idx="1"/>
          </p:nvPr>
        </p:nvSpPr>
        <p:spPr>
          <a:xfrm>
            <a:off x="85344" y="1877568"/>
            <a:ext cx="12021312" cy="4980431"/>
          </a:xfrm>
        </p:spPr>
        <p:txBody>
          <a:bodyPr>
            <a:normAutofit fontScale="92500"/>
          </a:bodyPr>
          <a:lstStyle/>
          <a:p>
            <a:pPr marL="0" indent="0">
              <a:buNone/>
            </a:pPr>
            <a:r>
              <a:rPr lang="en-US" sz="2400" b="1" dirty="0"/>
              <a:t>GOAL:</a:t>
            </a:r>
            <a:endParaRPr lang="en-US" sz="2400" dirty="0"/>
          </a:p>
          <a:p>
            <a:r>
              <a:rPr lang="en-US" sz="2400" dirty="0"/>
              <a:t>To Promote innovation and creativity amongst women through using Intellectual Property as a tool for growth and development.</a:t>
            </a:r>
          </a:p>
          <a:p>
            <a:pPr marL="0" indent="0">
              <a:buNone/>
            </a:pPr>
            <a:r>
              <a:rPr lang="en-US" sz="2400" b="1" dirty="0"/>
              <a:t>OBJECTIVES:</a:t>
            </a:r>
            <a:endParaRPr lang="en-US" sz="2400" dirty="0"/>
          </a:p>
          <a:p>
            <a:pPr lvl="0"/>
            <a:r>
              <a:rPr lang="en-US" sz="2400" dirty="0"/>
              <a:t>-To create Intellectual Property understanding amongst women.</a:t>
            </a:r>
          </a:p>
          <a:p>
            <a:pPr lvl="0"/>
            <a:r>
              <a:rPr lang="en-US" sz="2400" dirty="0"/>
              <a:t>-To ensure women use of Intellectual Property (IP) tools in promotion of innovation and creativity.</a:t>
            </a:r>
          </a:p>
          <a:p>
            <a:pPr lvl="0"/>
            <a:r>
              <a:rPr lang="en-US" sz="2400" dirty="0"/>
              <a:t>-To empower women on the use of IP as a tool for business establishment and development through field visits.</a:t>
            </a:r>
          </a:p>
          <a:p>
            <a:pPr lvl="0"/>
            <a:r>
              <a:rPr lang="en-US" sz="2400" dirty="0"/>
              <a:t>-To identify and address barriers to gender equality through research, empowerment and sensitization.</a:t>
            </a:r>
          </a:p>
          <a:p>
            <a:pPr marL="0" indent="0">
              <a:buNone/>
            </a:pPr>
            <a:r>
              <a:rPr lang="en-US" sz="2400" b="1" dirty="0"/>
              <a:t>SLOGAN:</a:t>
            </a:r>
            <a:endParaRPr lang="en-US" sz="2400" dirty="0"/>
          </a:p>
          <a:p>
            <a:r>
              <a:rPr lang="en-US" sz="2400" dirty="0"/>
              <a:t>Sharing to inspire</a:t>
            </a:r>
          </a:p>
          <a:p>
            <a:endParaRPr lang="en-US" dirty="0"/>
          </a:p>
        </p:txBody>
      </p:sp>
    </p:spTree>
    <p:extLst>
      <p:ext uri="{BB962C8B-B14F-4D97-AF65-F5344CB8AC3E}">
        <p14:creationId xmlns:p14="http://schemas.microsoft.com/office/powerpoint/2010/main" val="145346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34113"/>
            <a:ext cx="11935968" cy="1603248"/>
          </a:xfrm>
        </p:spPr>
        <p:txBody>
          <a:bodyPr>
            <a:normAutofit/>
          </a:bodyPr>
          <a:lstStyle/>
          <a:p>
            <a:r>
              <a:rPr lang="en-GB" sz="3200" b="1" dirty="0"/>
              <a:t>                                            GSWIM CORE VALUES</a:t>
            </a:r>
            <a:endParaRPr lang="en-US" sz="3200" b="1" dirty="0"/>
          </a:p>
        </p:txBody>
      </p:sp>
      <p:sp>
        <p:nvSpPr>
          <p:cNvPr id="3" name="Content Placeholder 2"/>
          <p:cNvSpPr>
            <a:spLocks noGrp="1"/>
          </p:cNvSpPr>
          <p:nvPr>
            <p:ph idx="1"/>
          </p:nvPr>
        </p:nvSpPr>
        <p:spPr>
          <a:xfrm>
            <a:off x="60960" y="1845734"/>
            <a:ext cx="11996928" cy="4481914"/>
          </a:xfrm>
        </p:spPr>
        <p:txBody>
          <a:bodyPr/>
          <a:lstStyle/>
          <a:p>
            <a:pPr lvl="0">
              <a:buFont typeface="Arial" panose="020B0604020202020204" pitchFamily="34" charset="0"/>
              <a:buChar char="•"/>
            </a:pPr>
            <a:r>
              <a:rPr lang="en-US" sz="2800" dirty="0"/>
              <a:t>Self-respect</a:t>
            </a:r>
          </a:p>
          <a:p>
            <a:pPr>
              <a:buFont typeface="Arial" panose="020B0604020202020204" pitchFamily="34" charset="0"/>
              <a:buChar char="•"/>
            </a:pPr>
            <a:r>
              <a:rPr lang="en-US" sz="2800" dirty="0"/>
              <a:t>Bravery</a:t>
            </a:r>
          </a:p>
          <a:p>
            <a:pPr lvl="0">
              <a:buFont typeface="Arial" panose="020B0604020202020204" pitchFamily="34" charset="0"/>
              <a:buChar char="•"/>
            </a:pPr>
            <a:r>
              <a:rPr lang="en-US" sz="2800" dirty="0"/>
              <a:t>Integrity</a:t>
            </a:r>
          </a:p>
          <a:p>
            <a:pPr lvl="0">
              <a:buFont typeface="Arial" panose="020B0604020202020204" pitchFamily="34" charset="0"/>
              <a:buChar char="•"/>
            </a:pPr>
            <a:r>
              <a:rPr lang="en-US" sz="2800" dirty="0"/>
              <a:t>Accountability</a:t>
            </a:r>
          </a:p>
          <a:p>
            <a:pPr lvl="0">
              <a:buFont typeface="Arial" panose="020B0604020202020204" pitchFamily="34" charset="0"/>
              <a:buChar char="•"/>
            </a:pPr>
            <a:r>
              <a:rPr lang="en-US" sz="2800" dirty="0"/>
              <a:t>Creativity</a:t>
            </a:r>
          </a:p>
          <a:p>
            <a:pPr lvl="0">
              <a:buFont typeface="Arial" panose="020B0604020202020204" pitchFamily="34" charset="0"/>
              <a:buChar char="•"/>
            </a:pPr>
            <a:r>
              <a:rPr lang="en-US" sz="2800" dirty="0"/>
              <a:t>Innovativeness</a:t>
            </a:r>
          </a:p>
          <a:p>
            <a:endParaRPr lang="en-US" dirty="0"/>
          </a:p>
        </p:txBody>
      </p:sp>
    </p:spTree>
    <p:extLst>
      <p:ext uri="{BB962C8B-B14F-4D97-AF65-F5344CB8AC3E}">
        <p14:creationId xmlns:p14="http://schemas.microsoft.com/office/powerpoint/2010/main" val="361034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EB57-25EC-48CD-B3FA-4FB4629ED987}"/>
              </a:ext>
            </a:extLst>
          </p:cNvPr>
          <p:cNvSpPr>
            <a:spLocks noGrp="1"/>
          </p:cNvSpPr>
          <p:nvPr>
            <p:ph type="title"/>
          </p:nvPr>
        </p:nvSpPr>
        <p:spPr>
          <a:xfrm>
            <a:off x="116619" y="167333"/>
            <a:ext cx="12075381" cy="1131380"/>
          </a:xfrm>
        </p:spPr>
        <p:txBody>
          <a:bodyPr>
            <a:normAutofit/>
          </a:bodyPr>
          <a:lstStyle/>
          <a:p>
            <a:pPr algn="ctr"/>
            <a:r>
              <a:rPr lang="en-GB" sz="3200" b="1" dirty="0"/>
              <a:t>GSWIM Governance:</a:t>
            </a:r>
            <a:endParaRPr lang="en-US" sz="3200" dirty="0"/>
          </a:p>
        </p:txBody>
      </p:sp>
      <p:sp>
        <p:nvSpPr>
          <p:cNvPr id="3" name="Content Placeholder 2">
            <a:extLst>
              <a:ext uri="{FF2B5EF4-FFF2-40B4-BE49-F238E27FC236}">
                <a16:creationId xmlns:a16="http://schemas.microsoft.com/office/drawing/2014/main" id="{B4C20B38-9ED4-447C-B89A-DB2F075538ED}"/>
              </a:ext>
            </a:extLst>
          </p:cNvPr>
          <p:cNvSpPr>
            <a:spLocks noGrp="1"/>
          </p:cNvSpPr>
          <p:nvPr>
            <p:ph idx="1"/>
          </p:nvPr>
        </p:nvSpPr>
        <p:spPr>
          <a:xfrm>
            <a:off x="278295" y="1709530"/>
            <a:ext cx="11797085" cy="4545496"/>
          </a:xfrm>
        </p:spPr>
        <p:txBody>
          <a:bodyPr>
            <a:normAutofit/>
          </a:bodyPr>
          <a:lstStyle/>
          <a:p>
            <a:pPr>
              <a:buFont typeface="Wingdings" panose="05000000000000000000" pitchFamily="2" charset="2"/>
              <a:buChar char="v"/>
            </a:pPr>
            <a:r>
              <a:rPr lang="en-US" sz="2400" dirty="0"/>
              <a:t> Members</a:t>
            </a:r>
          </a:p>
          <a:p>
            <a:pPr>
              <a:buFont typeface="Wingdings" panose="05000000000000000000" pitchFamily="2" charset="2"/>
              <a:buChar char="v"/>
            </a:pPr>
            <a:r>
              <a:rPr lang="en-US" sz="2400" dirty="0"/>
              <a:t> Board of Directors </a:t>
            </a:r>
          </a:p>
          <a:p>
            <a:pPr>
              <a:buFont typeface="Wingdings" panose="05000000000000000000" pitchFamily="2" charset="2"/>
              <a:buChar char="v"/>
            </a:pPr>
            <a:r>
              <a:rPr lang="en-US" sz="2400" dirty="0"/>
              <a:t> Secretariate</a:t>
            </a:r>
          </a:p>
          <a:p>
            <a:pPr marL="0" indent="0">
              <a:buNone/>
            </a:pPr>
            <a:endParaRPr lang="en-US" sz="2400" dirty="0"/>
          </a:p>
        </p:txBody>
      </p:sp>
    </p:spTree>
    <p:extLst>
      <p:ext uri="{BB962C8B-B14F-4D97-AF65-F5344CB8AC3E}">
        <p14:creationId xmlns:p14="http://schemas.microsoft.com/office/powerpoint/2010/main" val="82498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 y="158497"/>
            <a:ext cx="11838432" cy="1207007"/>
          </a:xfrm>
        </p:spPr>
        <p:txBody>
          <a:bodyPr>
            <a:normAutofit/>
          </a:bodyPr>
          <a:lstStyle/>
          <a:p>
            <a:r>
              <a:rPr lang="en-GB" sz="3200" b="1" dirty="0"/>
              <a:t>	Launching of GSWIM as a Women Empowerment Drive:</a:t>
            </a:r>
            <a:endParaRPr lang="en-US" sz="3200" b="1" dirty="0"/>
          </a:p>
        </p:txBody>
      </p:sp>
      <p:sp>
        <p:nvSpPr>
          <p:cNvPr id="3" name="Content Placeholder 2"/>
          <p:cNvSpPr>
            <a:spLocks noGrp="1"/>
          </p:cNvSpPr>
          <p:nvPr>
            <p:ph idx="1"/>
          </p:nvPr>
        </p:nvSpPr>
        <p:spPr>
          <a:xfrm>
            <a:off x="207264" y="1825624"/>
            <a:ext cx="11753088" cy="4831207"/>
          </a:xfrm>
        </p:spPr>
        <p:txBody>
          <a:bodyPr>
            <a:normAutofit/>
          </a:bodyPr>
          <a:lstStyle/>
          <a:p>
            <a:r>
              <a:rPr lang="en-GB" sz="2800" dirty="0"/>
              <a:t>GSWIM was launched on 29</a:t>
            </a:r>
            <a:r>
              <a:rPr lang="en-GB" sz="2800" baseline="30000" dirty="0"/>
              <a:t>th</a:t>
            </a:r>
            <a:r>
              <a:rPr lang="en-GB" sz="2800" dirty="0"/>
              <a:t> /December </a:t>
            </a:r>
            <a:r>
              <a:rPr lang="en-US" sz="2800" dirty="0"/>
              <a:t>/2017 with the aim of empowering women to success through using Intellectual Property knowledge.</a:t>
            </a:r>
          </a:p>
          <a:p>
            <a:pPr marL="0" indent="0">
              <a:buNone/>
            </a:pPr>
            <a:endParaRPr lang="en-US" sz="2800" dirty="0"/>
          </a:p>
          <a:p>
            <a:r>
              <a:rPr lang="en-GB" sz="2800" dirty="0"/>
              <a:t>GSWIM has been into existence since December 2017 as a Company Limited by guarantee until 2020 when it was transformed into an NGO. GSWIM is now a registered NGO.</a:t>
            </a:r>
          </a:p>
          <a:p>
            <a:pPr marL="0" indent="0">
              <a:buNone/>
            </a:pPr>
            <a:endParaRPr lang="en-GB" sz="2800" dirty="0"/>
          </a:p>
          <a:p>
            <a:r>
              <a:rPr lang="en-GB" sz="2800" dirty="0"/>
              <a:t>Since its launch, GSWIM has been operating without offices until when it launched its offices on July 4</a:t>
            </a:r>
            <a:r>
              <a:rPr lang="en-GB" sz="2800" baseline="30000" dirty="0"/>
              <a:t>th</a:t>
            </a:r>
            <a:r>
              <a:rPr lang="en-GB" sz="2800" dirty="0"/>
              <a:t> 2020.</a:t>
            </a:r>
          </a:p>
        </p:txBody>
      </p:sp>
    </p:spTree>
    <p:extLst>
      <p:ext uri="{BB962C8B-B14F-4D97-AF65-F5344CB8AC3E}">
        <p14:creationId xmlns:p14="http://schemas.microsoft.com/office/powerpoint/2010/main" val="182836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97537"/>
            <a:ext cx="11984736" cy="1219199"/>
          </a:xfrm>
        </p:spPr>
        <p:txBody>
          <a:bodyPr/>
          <a:lstStyle/>
          <a:p>
            <a:r>
              <a:rPr lang="en-GB" sz="3600" dirty="0"/>
              <a:t>			</a:t>
            </a:r>
            <a:r>
              <a:rPr lang="en-GB" sz="3200" b="1" dirty="0"/>
              <a:t>GSWIM activities since its launch:</a:t>
            </a:r>
            <a:endParaRPr lang="en-US" sz="3200" b="1" dirty="0"/>
          </a:p>
        </p:txBody>
      </p:sp>
      <p:sp>
        <p:nvSpPr>
          <p:cNvPr id="3" name="Content Placeholder 2"/>
          <p:cNvSpPr>
            <a:spLocks noGrp="1"/>
          </p:cNvSpPr>
          <p:nvPr>
            <p:ph idx="1"/>
          </p:nvPr>
        </p:nvSpPr>
        <p:spPr>
          <a:xfrm>
            <a:off x="97536" y="1962912"/>
            <a:ext cx="11984736" cy="4718303"/>
          </a:xfrm>
        </p:spPr>
        <p:txBody>
          <a:bodyPr>
            <a:normAutofit fontScale="92500" lnSpcReduction="20000"/>
          </a:bodyPr>
          <a:lstStyle/>
          <a:p>
            <a:r>
              <a:rPr lang="en-GB" sz="2800" dirty="0"/>
              <a:t>GSWIM has been carrying out different activities since it was launched as a drive and some of them include;</a:t>
            </a:r>
          </a:p>
          <a:p>
            <a:pPr>
              <a:buFontTx/>
              <a:buChar char="-"/>
            </a:pPr>
            <a:r>
              <a:rPr lang="en-GB" sz="2800" dirty="0"/>
              <a:t>Training workshops to women for development through Intellectual Property use.</a:t>
            </a:r>
          </a:p>
          <a:p>
            <a:pPr>
              <a:buFontTx/>
              <a:buChar char="-"/>
            </a:pPr>
            <a:r>
              <a:rPr lang="en-GB" sz="2800" dirty="0"/>
              <a:t>Girl child empowerment in schools</a:t>
            </a:r>
          </a:p>
          <a:p>
            <a:pPr>
              <a:buFontTx/>
              <a:buChar char="-"/>
            </a:pPr>
            <a:r>
              <a:rPr lang="en-GB" sz="2800" dirty="0"/>
              <a:t>Mindset change trainings in the communities </a:t>
            </a:r>
          </a:p>
          <a:p>
            <a:pPr>
              <a:buFontTx/>
              <a:buChar char="-"/>
            </a:pPr>
            <a:r>
              <a:rPr lang="en-GB" sz="2800" dirty="0"/>
              <a:t>Social media awareness about the use of Intellectual Property for growth and development.</a:t>
            </a:r>
          </a:p>
          <a:p>
            <a:pPr>
              <a:buFontTx/>
              <a:buChar char="-"/>
            </a:pPr>
            <a:r>
              <a:rPr lang="en-GB" sz="2800" dirty="0"/>
              <a:t>WIPO, SIDA &amp; PRV project on Growth and Development of women using Intellectual Property knowledge.</a:t>
            </a:r>
          </a:p>
          <a:p>
            <a:pPr>
              <a:buFontTx/>
              <a:buChar char="-"/>
            </a:pPr>
            <a:r>
              <a:rPr lang="en-GB" sz="2800" dirty="0"/>
              <a:t>GSWIM field visits to other women groups for empowerment using IP knowledge.</a:t>
            </a:r>
          </a:p>
          <a:p>
            <a:pPr>
              <a:buFontTx/>
              <a:buChar char="-"/>
            </a:pPr>
            <a:r>
              <a:rPr lang="en-GB" sz="2800" dirty="0"/>
              <a:t>GSWIM December retreats on strategizing for the new year.</a:t>
            </a:r>
          </a:p>
          <a:p>
            <a:pPr>
              <a:buFontTx/>
              <a:buChar char="-"/>
            </a:pPr>
            <a:endParaRPr lang="en-GB" dirty="0"/>
          </a:p>
          <a:p>
            <a:endParaRPr lang="en-US" dirty="0"/>
          </a:p>
        </p:txBody>
      </p:sp>
    </p:spTree>
    <p:extLst>
      <p:ext uri="{BB962C8B-B14F-4D97-AF65-F5344CB8AC3E}">
        <p14:creationId xmlns:p14="http://schemas.microsoft.com/office/powerpoint/2010/main" val="12326137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867</TotalTime>
  <Words>1196</Words>
  <Application>Microsoft Office PowerPoint</Application>
  <PresentationFormat>Widescreen</PresentationFormat>
  <Paragraphs>108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Retrospect</vt:lpstr>
      <vt:lpstr>GROOMING A SUCCESSFUL WOMAN WITH INTELLECTUAL MIND     STRUCTURE AND SUCCESS STORY          PO Box 33039         Kampala, Uganda         www.gswim.org         gswim02@gmail.com </vt:lpstr>
      <vt:lpstr>Who is GSWIM?</vt:lpstr>
      <vt:lpstr>     Cont’</vt:lpstr>
      <vt:lpstr>Vision and Mission</vt:lpstr>
      <vt:lpstr>                         GOAL,OBJECTIVES &amp; SLOGAN</vt:lpstr>
      <vt:lpstr>                                            GSWIM CORE VALUES</vt:lpstr>
      <vt:lpstr>GSWIM Governance:</vt:lpstr>
      <vt:lpstr> Launching of GSWIM as a Women Empowerment Drive:</vt:lpstr>
      <vt:lpstr>   GSWIM activities since its launch:</vt:lpstr>
      <vt:lpstr>         GSWIM’s launch as a women empowerment drive:</vt:lpstr>
      <vt:lpstr>            First GSWIM Project from WIPO/SIDA &amp; PRV</vt:lpstr>
      <vt:lpstr>GSWIM/PRV/SIDA &amp; WIPO project on using Intellectual Property as a tool for growth and development to women in Uganda.</vt:lpstr>
      <vt:lpstr>Other GSWIM empowerment activities &amp; learning opportunities about being creative and innovative to women:</vt:lpstr>
      <vt:lpstr>          Other GSWIM training activities and investment club for women:</vt:lpstr>
      <vt:lpstr>GSWIM collaboration with other women foundations in empowering women with the Intellectual Property knowledge to improve on their well being through creativity:</vt:lpstr>
      <vt:lpstr>GSWIM empowerment trainings in schools: Empowering the Girl child to live a creative life and have a bright future:</vt:lpstr>
      <vt:lpstr>          Some of the GSWIM Charity activities in schools:</vt:lpstr>
      <vt:lpstr>GSWIM Trainings to women on how to be creative and innovative in a very unique way for a competitive advantage over the market.</vt:lpstr>
      <vt:lpstr>One of the GSWIM Training activity at Grand Imperial Hotel Kampala in 2019</vt:lpstr>
      <vt:lpstr>       GSWIM December retreat on strategizing for the new year:</vt:lpstr>
      <vt:lpstr>GSWIM OFFICES:</vt:lpstr>
      <vt:lpstr>LAUNCHING OF GSWIM OFFICES ON  4th/July/2020 AFTER BEING TRANSFORMED INTO AN NGO TO EMPOWER WOMEN IN THE COMMUNITY.</vt:lpstr>
      <vt:lpstr>Since the launch of the offices, GSWIM has carried out a number of empowerment trainings to needy women from different communities.</vt:lpstr>
      <vt:lpstr>Empowering women in the community </vt:lpstr>
      <vt:lpstr>Enhancing and supporting creative minds in rural areas</vt:lpstr>
      <vt:lpstr>Skilling women with the creative knowledge</vt:lpstr>
      <vt:lpstr>          Empowering women for a mindset change</vt:lpstr>
      <vt:lpstr>Training needy women on the use of IP for business growth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GROOMING A SUCCESSFUL WOMAN WITH INTELLECTUAL MIND(GSWIM)</dc:title>
  <dc:creator>Windows User</dc:creator>
  <cp:lastModifiedBy>Lilian</cp:lastModifiedBy>
  <cp:revision>144</cp:revision>
  <dcterms:created xsi:type="dcterms:W3CDTF">2020-06-18T12:19:50Z</dcterms:created>
  <dcterms:modified xsi:type="dcterms:W3CDTF">2021-01-23T20:14:09Z</dcterms:modified>
</cp:coreProperties>
</file>